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74" r:id="rId5"/>
    <p:sldMasterId id="2147483686" r:id="rId6"/>
  </p:sldMasterIdLst>
  <p:notesMasterIdLst>
    <p:notesMasterId r:id="rId37"/>
  </p:notesMasterIdLst>
  <p:sldIdLst>
    <p:sldId id="274" r:id="rId7"/>
    <p:sldId id="275" r:id="rId8"/>
    <p:sldId id="276" r:id="rId9"/>
    <p:sldId id="277" r:id="rId10"/>
    <p:sldId id="278" r:id="rId11"/>
    <p:sldId id="280" r:id="rId12"/>
    <p:sldId id="282" r:id="rId13"/>
    <p:sldId id="2076137967" r:id="rId14"/>
    <p:sldId id="289" r:id="rId15"/>
    <p:sldId id="290" r:id="rId16"/>
    <p:sldId id="291" r:id="rId17"/>
    <p:sldId id="329" r:id="rId18"/>
    <p:sldId id="330" r:id="rId19"/>
    <p:sldId id="331" r:id="rId20"/>
    <p:sldId id="2076137968" r:id="rId21"/>
    <p:sldId id="334" r:id="rId22"/>
    <p:sldId id="305" r:id="rId23"/>
    <p:sldId id="306" r:id="rId24"/>
    <p:sldId id="1091" r:id="rId25"/>
    <p:sldId id="263" r:id="rId26"/>
    <p:sldId id="1164" r:id="rId27"/>
    <p:sldId id="1004" r:id="rId28"/>
    <p:sldId id="318" r:id="rId29"/>
    <p:sldId id="617" r:id="rId30"/>
    <p:sldId id="2076137666" r:id="rId31"/>
    <p:sldId id="1000" r:id="rId32"/>
    <p:sldId id="2076137958" r:id="rId33"/>
    <p:sldId id="333" r:id="rId34"/>
    <p:sldId id="347" r:id="rId35"/>
    <p:sldId id="348" r:id="rId36"/>
  </p:sldIdLst>
  <p:sldSz cx="12192000" cy="6858000"/>
  <p:notesSz cx="6858000" cy="9144000"/>
  <p:embeddedFontLst>
    <p:embeddedFont>
      <p:font typeface="ＭＳ Ｐゴシック" panose="020B0600070205080204" pitchFamily="34" charset="-128"/>
      <p:regular r:id="rId38"/>
    </p:embeddedFont>
    <p:embeddedFont>
      <p:font typeface="Arial Narrow" panose="020B0606020202030204" pitchFamily="34" charset="0"/>
      <p:regular r:id="rId39"/>
      <p:bold r:id="rId40"/>
      <p:italic r:id="rId41"/>
      <p:boldItalic r:id="rId42"/>
    </p:embeddedFont>
    <p:embeddedFont>
      <p:font typeface="Calibre Regular" panose="020B0503030202060203" charset="0"/>
      <p:regular r:id="rId43"/>
      <p:italic r:id="rId44"/>
    </p:embeddedFont>
    <p:embeddedFont>
      <p:font typeface="Calibre Semibold" panose="020B0703030202060203"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8ABF2E"/>
    <a:srgbClr val="737373"/>
    <a:srgbClr val="7F7F7F"/>
    <a:srgbClr val="5F9B1B"/>
    <a:srgbClr val="148300"/>
    <a:srgbClr val="007DD7"/>
    <a:srgbClr val="5BBBEB"/>
    <a:srgbClr val="005A9E"/>
    <a:srgbClr val="E95E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89" autoAdjust="0"/>
    <p:restoredTop sz="87531" autoAdjust="0"/>
  </p:normalViewPr>
  <p:slideViewPr>
    <p:cSldViewPr snapToGrid="0" snapToObjects="1">
      <p:cViewPr varScale="1">
        <p:scale>
          <a:sx n="97" d="100"/>
          <a:sy n="97" d="100"/>
        </p:scale>
        <p:origin x="804" y="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2.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4.xml"/><Relationship Id="rId41"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 Carr" userId="4d7858d2-b813-4582-9900-201ef2513758" providerId="ADAL" clId="{2C82D188-8EAA-4CC8-89B9-338C6C05EED8}"/>
    <pc:docChg chg="modSld">
      <pc:chgData name="Emily Carr" userId="4d7858d2-b813-4582-9900-201ef2513758" providerId="ADAL" clId="{2C82D188-8EAA-4CC8-89B9-338C6C05EED8}" dt="2026-05-04T15:59:28.512" v="1" actId="20577"/>
      <pc:docMkLst>
        <pc:docMk/>
      </pc:docMkLst>
      <pc:sldChg chg="modSp mod">
        <pc:chgData name="Emily Carr" userId="4d7858d2-b813-4582-9900-201ef2513758" providerId="ADAL" clId="{2C82D188-8EAA-4CC8-89B9-338C6C05EED8}" dt="2026-05-04T15:59:28.512" v="1" actId="20577"/>
        <pc:sldMkLst>
          <pc:docMk/>
          <pc:sldMk cId="3796722175" sldId="334"/>
        </pc:sldMkLst>
        <pc:spChg chg="mod">
          <ac:chgData name="Emily Carr" userId="4d7858d2-b813-4582-9900-201ef2513758" providerId="ADAL" clId="{2C82D188-8EAA-4CC8-89B9-338C6C05EED8}" dt="2026-05-04T15:59:28.512" v="1" actId="20577"/>
          <ac:spMkLst>
            <pc:docMk/>
            <pc:sldMk cId="3796722175" sldId="334"/>
            <ac:spMk id="3" creationId="{6917DA5F-7A32-4AD2-BBE2-BA1654D06D8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4A8DB3-9653-004A-8A02-72B9E00FAD96}" type="datetimeFigureOut">
              <a:rPr lang="en-US" smtClean="0"/>
              <a:t>5/4/2026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7222D2-E346-EB46-B159-869BFF974F65}" type="slidenum">
              <a:rPr lang="en-US" smtClean="0"/>
              <a:t>‹#›</a:t>
            </a:fld>
            <a:endParaRPr lang="en-US"/>
          </a:p>
        </p:txBody>
      </p:sp>
    </p:spTree>
    <p:extLst>
      <p:ext uri="{BB962C8B-B14F-4D97-AF65-F5344CB8AC3E}">
        <p14:creationId xmlns:p14="http://schemas.microsoft.com/office/powerpoint/2010/main" val="2210016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Nearly all slides include bracketed text. These brackets indicates which text can be customized or removed to fit the group’s plan. Please ensure you customize/remove this text before each presentation, and please remove any brackets once you’re done editing.</a:t>
            </a:r>
          </a:p>
        </p:txBody>
      </p:sp>
      <p:sp>
        <p:nvSpPr>
          <p:cNvPr id="4" name="Slide Number Placeholder 3"/>
          <p:cNvSpPr>
            <a:spLocks noGrp="1"/>
          </p:cNvSpPr>
          <p:nvPr>
            <p:ph type="sldNum" sz="quarter" idx="5"/>
          </p:nvPr>
        </p:nvSpPr>
        <p:spPr/>
        <p:txBody>
          <a:bodyPr/>
          <a:lstStyle/>
          <a:p>
            <a:fld id="{EB6D2FAC-2C08-5E48-8891-5DBC3AD6A2D0}" type="slidenum">
              <a:rPr lang="en-US" smtClean="0"/>
              <a:t>1</a:t>
            </a:fld>
            <a:endParaRPr lang="en-US"/>
          </a:p>
        </p:txBody>
      </p:sp>
    </p:spTree>
    <p:extLst>
      <p:ext uri="{BB962C8B-B14F-4D97-AF65-F5344CB8AC3E}">
        <p14:creationId xmlns:p14="http://schemas.microsoft.com/office/powerpoint/2010/main" val="702731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EB6D2FAC-2C08-5E48-8891-5DBC3AD6A2D0}" type="slidenum">
              <a:rPr lang="en-US" smtClean="0"/>
              <a:t>10</a:t>
            </a:fld>
            <a:endParaRPr lang="en-US"/>
          </a:p>
        </p:txBody>
      </p:sp>
    </p:spTree>
    <p:extLst>
      <p:ext uri="{BB962C8B-B14F-4D97-AF65-F5344CB8AC3E}">
        <p14:creationId xmlns:p14="http://schemas.microsoft.com/office/powerpoint/2010/main" val="3982757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b="1" dirty="0">
                <a:solidFill>
                  <a:prstClr val="black"/>
                </a:solidFill>
              </a:rPr>
              <a:t>Customize ALL bracketed text depending on the benefits. Delete any sections not applicable to group.</a:t>
            </a:r>
            <a:endParaRPr lang="en-US" sz="1100" dirty="0">
              <a:solidFill>
                <a:prstClr val="black"/>
              </a:solidFill>
            </a:endParaRPr>
          </a:p>
          <a:p>
            <a:pPr defTabSz="966612">
              <a:defRPr/>
            </a:pPr>
            <a:endParaRPr lang="en-US" sz="11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fld id="{EB6D2FAC-2C08-5E48-8891-5DBC3AD6A2D0}" type="slidenum">
              <a:rPr lang="en-US" smtClean="0"/>
              <a:t>11</a:t>
            </a:fld>
            <a:endParaRPr lang="en-US"/>
          </a:p>
        </p:txBody>
      </p:sp>
    </p:spTree>
    <p:extLst>
      <p:ext uri="{BB962C8B-B14F-4D97-AF65-F5344CB8AC3E}">
        <p14:creationId xmlns:p14="http://schemas.microsoft.com/office/powerpoint/2010/main" val="2807081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Hospital Indemnity Insurance</a:t>
            </a:r>
          </a:p>
        </p:txBody>
      </p:sp>
      <p:sp>
        <p:nvSpPr>
          <p:cNvPr id="4" name="Slide Number Placeholder 3"/>
          <p:cNvSpPr>
            <a:spLocks noGrp="1"/>
          </p:cNvSpPr>
          <p:nvPr>
            <p:ph type="sldNum" sz="quarter" idx="5"/>
          </p:nvPr>
        </p:nvSpPr>
        <p:spPr/>
        <p:txBody>
          <a:bodyPr/>
          <a:lstStyle/>
          <a:p>
            <a:fld id="{EB6D2FAC-2C08-5E48-8891-5DBC3AD6A2D0}" type="slidenum">
              <a:rPr lang="en-US" smtClean="0"/>
              <a:t>12</a:t>
            </a:fld>
            <a:endParaRPr lang="en-US"/>
          </a:p>
        </p:txBody>
      </p:sp>
    </p:spTree>
    <p:extLst>
      <p:ext uri="{BB962C8B-B14F-4D97-AF65-F5344CB8AC3E}">
        <p14:creationId xmlns:p14="http://schemas.microsoft.com/office/powerpoint/2010/main" val="2007152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EB6D2FAC-2C08-5E48-8891-5DBC3AD6A2D0}" type="slidenum">
              <a:rPr lang="en-US" smtClean="0"/>
              <a:t>13</a:t>
            </a:fld>
            <a:endParaRPr lang="en-US"/>
          </a:p>
        </p:txBody>
      </p:sp>
    </p:spTree>
    <p:extLst>
      <p:ext uri="{BB962C8B-B14F-4D97-AF65-F5344CB8AC3E}">
        <p14:creationId xmlns:p14="http://schemas.microsoft.com/office/powerpoint/2010/main" val="2288124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Please customize bracketed text before presenting. Note: </a:t>
            </a:r>
            <a:r>
              <a:rPr lang="en-US" dirty="0"/>
              <a:t>Benefits are designed to be HSA-compatible. </a:t>
            </a:r>
            <a:r>
              <a:rPr lang="en-US" b="0" i="0" dirty="0">
                <a:solidFill>
                  <a:srgbClr val="222222"/>
                </a:solidFill>
                <a:effectLst/>
                <a:latin typeface="ProximaNova-Regular"/>
              </a:rPr>
              <a:t>Please consult with a tax professional and/or your benefits representative to determine which supplemental benefits may be used with an HSA.</a:t>
            </a:r>
            <a:endParaRPr lang="en-US" dirty="0"/>
          </a:p>
        </p:txBody>
      </p:sp>
      <p:sp>
        <p:nvSpPr>
          <p:cNvPr id="4" name="Slide Number Placeholder 3"/>
          <p:cNvSpPr>
            <a:spLocks noGrp="1"/>
          </p:cNvSpPr>
          <p:nvPr>
            <p:ph type="sldNum" sz="quarter" idx="5"/>
          </p:nvPr>
        </p:nvSpPr>
        <p:spPr/>
        <p:txBody>
          <a:bodyPr/>
          <a:lstStyle/>
          <a:p>
            <a:fld id="{EB6D2FAC-2C08-5E48-8891-5DBC3AD6A2D0}" type="slidenum">
              <a:rPr lang="en-US" smtClean="0"/>
              <a:t>14</a:t>
            </a:fld>
            <a:endParaRPr lang="en-US"/>
          </a:p>
        </p:txBody>
      </p:sp>
    </p:spTree>
    <p:extLst>
      <p:ext uri="{BB962C8B-B14F-4D97-AF65-F5344CB8AC3E}">
        <p14:creationId xmlns:p14="http://schemas.microsoft.com/office/powerpoint/2010/main" val="2441724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F30FB-FB9A-FB47-3D84-58A357910B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41773E-9F70-6F92-2C4A-BCA2ED0F5D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52B5BA-5D59-A2CA-A7BF-7D0043362828}"/>
              </a:ext>
            </a:extLst>
          </p:cNvPr>
          <p:cNvSpPr>
            <a:spLocks noGrp="1"/>
          </p:cNvSpPr>
          <p:nvPr>
            <p:ph type="body" idx="1"/>
          </p:nvPr>
        </p:nvSpPr>
        <p:spPr/>
        <p:txBody>
          <a:bodyPr/>
          <a:lstStyle/>
          <a:p>
            <a:r>
              <a:rPr lang="en-US" b="1" dirty="0"/>
              <a:t>Please customize bracketed text before presenting. Note: </a:t>
            </a:r>
            <a:r>
              <a:rPr lang="en-US" dirty="0"/>
              <a:t>Benefits are designed to be HSA-compatible. </a:t>
            </a:r>
            <a:r>
              <a:rPr lang="en-US" b="0" i="0" dirty="0">
                <a:solidFill>
                  <a:srgbClr val="222222"/>
                </a:solidFill>
                <a:effectLst/>
                <a:latin typeface="ProximaNova-Regular"/>
              </a:rPr>
              <a:t>Please consult with a tax professional and/or your benefits representative to determine which supplemental benefits may be used with an HSA.</a:t>
            </a:r>
            <a:endParaRPr lang="en-US" dirty="0"/>
          </a:p>
        </p:txBody>
      </p:sp>
      <p:sp>
        <p:nvSpPr>
          <p:cNvPr id="4" name="Slide Number Placeholder 3">
            <a:extLst>
              <a:ext uri="{FF2B5EF4-FFF2-40B4-BE49-F238E27FC236}">
                <a16:creationId xmlns:a16="http://schemas.microsoft.com/office/drawing/2014/main" id="{97F4F7F6-A629-2D43-42B4-6A54873F99DA}"/>
              </a:ext>
            </a:extLst>
          </p:cNvPr>
          <p:cNvSpPr>
            <a:spLocks noGrp="1"/>
          </p:cNvSpPr>
          <p:nvPr>
            <p:ph type="sldNum" sz="quarter" idx="5"/>
          </p:nvPr>
        </p:nvSpPr>
        <p:spPr/>
        <p:txBody>
          <a:bodyPr/>
          <a:lstStyle/>
          <a:p>
            <a:fld id="{EB6D2FAC-2C08-5E48-8891-5DBC3AD6A2D0}" type="slidenum">
              <a:rPr lang="en-US" smtClean="0"/>
              <a:t>15</a:t>
            </a:fld>
            <a:endParaRPr lang="en-US"/>
          </a:p>
        </p:txBody>
      </p:sp>
    </p:spTree>
    <p:extLst>
      <p:ext uri="{BB962C8B-B14F-4D97-AF65-F5344CB8AC3E}">
        <p14:creationId xmlns:p14="http://schemas.microsoft.com/office/powerpoint/2010/main" val="2071579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presenting on the OLD hospital indemnity policy, then d</a:t>
            </a:r>
            <a:r>
              <a:rPr lang="en-US" b="1" i="0" dirty="0">
                <a:solidFill>
                  <a:srgbClr val="222222"/>
                </a:solidFill>
                <a:effectLst/>
                <a:latin typeface="ProximaNova-Regular"/>
              </a:rPr>
              <a:t>elete the day 1 line and change the second line to "Day 1-5"</a:t>
            </a:r>
            <a:endParaRPr lang="en-US" b="1" dirty="0"/>
          </a:p>
        </p:txBody>
      </p:sp>
      <p:sp>
        <p:nvSpPr>
          <p:cNvPr id="4" name="Slide Number Placeholder 3"/>
          <p:cNvSpPr>
            <a:spLocks noGrp="1"/>
          </p:cNvSpPr>
          <p:nvPr>
            <p:ph type="sldNum" sz="quarter" idx="5"/>
          </p:nvPr>
        </p:nvSpPr>
        <p:spPr/>
        <p:txBody>
          <a:bodyPr/>
          <a:lstStyle/>
          <a:p>
            <a:fld id="{EB6D2FAC-2C08-5E48-8891-5DBC3AD6A2D0}" type="slidenum">
              <a:rPr lang="en-US" smtClean="0"/>
              <a:t>16</a:t>
            </a:fld>
            <a:endParaRPr lang="en-US"/>
          </a:p>
        </p:txBody>
      </p:sp>
    </p:spTree>
    <p:extLst>
      <p:ext uri="{BB962C8B-B14F-4D97-AF65-F5344CB8AC3E}">
        <p14:creationId xmlns:p14="http://schemas.microsoft.com/office/powerpoint/2010/main" val="3063096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 Illness Insurance</a:t>
            </a:r>
          </a:p>
        </p:txBody>
      </p:sp>
      <p:sp>
        <p:nvSpPr>
          <p:cNvPr id="4" name="Slide Number Placeholder 3"/>
          <p:cNvSpPr>
            <a:spLocks noGrp="1"/>
          </p:cNvSpPr>
          <p:nvPr>
            <p:ph type="sldNum" sz="quarter" idx="5"/>
          </p:nvPr>
        </p:nvSpPr>
        <p:spPr/>
        <p:txBody>
          <a:bodyPr/>
          <a:lstStyle/>
          <a:p>
            <a:fld id="{EB6D2FAC-2C08-5E48-8891-5DBC3AD6A2D0}" type="slidenum">
              <a:rPr lang="en-US" smtClean="0"/>
              <a:t>17</a:t>
            </a:fld>
            <a:endParaRPr lang="en-US"/>
          </a:p>
        </p:txBody>
      </p:sp>
    </p:spTree>
    <p:extLst>
      <p:ext uri="{BB962C8B-B14F-4D97-AF65-F5344CB8AC3E}">
        <p14:creationId xmlns:p14="http://schemas.microsoft.com/office/powerpoint/2010/main" val="674841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EB6D2FAC-2C08-5E48-8891-5DBC3AD6A2D0}" type="slidenum">
              <a:rPr lang="en-US" smtClean="0"/>
              <a:t>18</a:t>
            </a:fld>
            <a:endParaRPr lang="en-US"/>
          </a:p>
        </p:txBody>
      </p:sp>
    </p:spTree>
    <p:extLst>
      <p:ext uri="{BB962C8B-B14F-4D97-AF65-F5344CB8AC3E}">
        <p14:creationId xmlns:p14="http://schemas.microsoft.com/office/powerpoint/2010/main" val="2594629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22222"/>
                </a:solidFill>
                <a:effectLst/>
                <a:latin typeface="ProximaNova-Regular"/>
              </a:rPr>
              <a:t>Symetra's critical illness plan includes all of the standard coverage for critical illness policies, plus benefits for complications of pregnancy and/or childbirth, infertility, mental illness, complications of Type II diabetes, chronic progressive cardiac and pulmonary conditions, and childhood conditions including autism and developmental delay. This makes the policy more relevant for people in all stages of life, whether they are starting a career, planning for a family or looking toward retirement.</a:t>
            </a:r>
          </a:p>
          <a:p>
            <a:br>
              <a:rPr lang="en-US" dirty="0"/>
            </a:br>
            <a:r>
              <a:rPr lang="en-US" b="0" i="0" dirty="0">
                <a:solidFill>
                  <a:srgbClr val="222222"/>
                </a:solidFill>
                <a:effectLst/>
                <a:latin typeface="ProximaNova-Regular"/>
              </a:rPr>
              <a:t>Note: Covered conditions may vary by state. </a:t>
            </a:r>
            <a:endParaRPr lang="en-US" b="1" i="0" dirty="0">
              <a:solidFill>
                <a:srgbClr val="222222"/>
              </a:solidFill>
              <a:effectLst/>
              <a:latin typeface="ProximaNova-Regular"/>
            </a:endParaRPr>
          </a:p>
          <a:p>
            <a:endParaRPr lang="en-US" sz="1200" dirty="0">
              <a:solidFill>
                <a:prstClr val="black"/>
              </a:solidFill>
            </a:endParaRPr>
          </a:p>
          <a:p>
            <a:pPr marL="241653" indent="-241653" defTabSz="966612">
              <a:lnSpc>
                <a:spcPct val="90000"/>
              </a:lnSpc>
              <a:spcBef>
                <a:spcPts val="1057"/>
              </a:spcBef>
              <a:buFont typeface="Arial" panose="020B0604020202020204" pitchFamily="34" charset="0"/>
              <a:buChar char="•"/>
              <a:defRPr/>
            </a:pPr>
            <a:r>
              <a:rPr lang="en-US" sz="1200" dirty="0">
                <a:solidFill>
                  <a:prstClr val="black"/>
                </a:solidFill>
              </a:rPr>
              <a:t>Participants can spend their benefit however they want.</a:t>
            </a:r>
          </a:p>
          <a:p>
            <a:pPr marL="241653" indent="-241653" defTabSz="966612">
              <a:lnSpc>
                <a:spcPct val="90000"/>
              </a:lnSpc>
              <a:spcBef>
                <a:spcPts val="1057"/>
              </a:spcBef>
              <a:buFont typeface="Arial" panose="020B0604020202020204" pitchFamily="34" charset="0"/>
              <a:buChar char="•"/>
              <a:defRPr/>
            </a:pPr>
            <a:r>
              <a:rPr lang="en-US" sz="1200" dirty="0">
                <a:solidFill>
                  <a:prstClr val="black"/>
                </a:solidFill>
              </a:rPr>
              <a:t>Guaranteed issue amounts from $5,000 to $30,000, depending on participation levels.</a:t>
            </a:r>
          </a:p>
          <a:p>
            <a:pPr marL="241653" indent="-241653" defTabSz="966612">
              <a:lnSpc>
                <a:spcPct val="90000"/>
              </a:lnSpc>
              <a:spcBef>
                <a:spcPts val="1057"/>
              </a:spcBef>
              <a:buFont typeface="Arial" panose="020B0604020202020204" pitchFamily="34" charset="0"/>
              <a:buChar char="•"/>
              <a:defRPr/>
            </a:pPr>
            <a:r>
              <a:rPr lang="en-US" b="0" i="0" dirty="0">
                <a:solidFill>
                  <a:srgbClr val="222222"/>
                </a:solidFill>
                <a:effectLst/>
                <a:latin typeface="ProximaNova-Regular"/>
              </a:rPr>
              <a:t>Benefit amounts can be customized.</a:t>
            </a:r>
            <a:endParaRPr lang="en-US" sz="1200" dirty="0">
              <a:solidFill>
                <a:prstClr val="black"/>
              </a:solidFill>
            </a:endParaRPr>
          </a:p>
          <a:p>
            <a:pPr marL="241653" indent="-241653" defTabSz="966612">
              <a:lnSpc>
                <a:spcPct val="90000"/>
              </a:lnSpc>
              <a:spcBef>
                <a:spcPts val="1057"/>
              </a:spcBef>
              <a:buFont typeface="Arial" panose="020B0604020202020204" pitchFamily="34" charset="0"/>
              <a:buChar char="•"/>
              <a:defRPr/>
            </a:pPr>
            <a:r>
              <a:rPr lang="en-US" sz="1200" dirty="0">
                <a:solidFill>
                  <a:prstClr val="black"/>
                </a:solidFill>
              </a:rPr>
              <a:t>Optional benefits: health screening and recurrence</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70C0"/>
                </a:solidFill>
                <a:latin typeface="Arial" panose="020B0604020202020204" pitchFamily="34" charset="0"/>
                <a:cs typeface="Arial" panose="020B0604020202020204" pitchFamily="34" charset="0"/>
              </a:rPr>
              <a:t>Critical illness claims are submitted by the member.</a:t>
            </a:r>
            <a:endParaRPr lang="en-US" sz="1200" b="1" kern="1200" dirty="0">
              <a:solidFill>
                <a:schemeClr val="tx1"/>
              </a:solidFill>
              <a:effectLst/>
              <a:latin typeface="+mn-lt"/>
              <a:ea typeface="+mn-ea"/>
              <a:cs typeface="+mn-cs"/>
            </a:endParaRPr>
          </a:p>
          <a:p>
            <a:pPr defTabSz="966612">
              <a:defRPr/>
            </a:pPr>
            <a:endParaRPr lang="en-US" sz="1200" dirty="0">
              <a:solidFill>
                <a:prstClr val="black"/>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D2FAC-2C08-5E48-8891-5DBC3AD6A2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875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Customize/remove bracketed text.</a:t>
            </a:r>
          </a:p>
          <a:p>
            <a:endParaRPr lang="en-US" dirty="0"/>
          </a:p>
        </p:txBody>
      </p:sp>
      <p:sp>
        <p:nvSpPr>
          <p:cNvPr id="4" name="Slide Number Placeholder 3"/>
          <p:cNvSpPr>
            <a:spLocks noGrp="1"/>
          </p:cNvSpPr>
          <p:nvPr>
            <p:ph type="sldNum" sz="quarter" idx="5"/>
          </p:nvPr>
        </p:nvSpPr>
        <p:spPr/>
        <p:txBody>
          <a:bodyPr/>
          <a:lstStyle/>
          <a:p>
            <a:fld id="{EB6D2FAC-2C08-5E48-8891-5DBC3AD6A2D0}" type="slidenum">
              <a:rPr lang="en-US" smtClean="0"/>
              <a:t>2</a:t>
            </a:fld>
            <a:endParaRPr lang="en-US"/>
          </a:p>
        </p:txBody>
      </p:sp>
    </p:spTree>
    <p:extLst>
      <p:ext uri="{BB962C8B-B14F-4D97-AF65-F5344CB8AC3E}">
        <p14:creationId xmlns:p14="http://schemas.microsoft.com/office/powerpoint/2010/main" val="1049675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0" dirty="0">
                <a:solidFill>
                  <a:srgbClr val="222222"/>
                </a:solidFill>
                <a:effectLst/>
                <a:latin typeface="ProximaNova-Regular"/>
              </a:rPr>
              <a:t>[NOTE TO PRESENTER: Click on the Symetra logo in the bottom right-hand corner to return to the main ‘Coverage for every stage of life’ slide with all the modules. Must be in presentation mode to work.] </a:t>
            </a:r>
            <a:br>
              <a:rPr lang="en-US" b="0" i="0" dirty="0">
                <a:solidFill>
                  <a:srgbClr val="222222"/>
                </a:solidFill>
                <a:effectLst/>
                <a:latin typeface="ProximaNova-Regular"/>
              </a:rPr>
            </a:br>
            <a:endParaRPr lang="en-US" b="0" i="0" dirty="0">
              <a:solidFill>
                <a:srgbClr val="222222"/>
              </a:solidFill>
              <a:effectLst/>
              <a:latin typeface="ProximaNova-Regular"/>
            </a:endParaRPr>
          </a:p>
          <a:p>
            <a:pPr marL="181199" indent="-181199">
              <a:buFont typeface="Arial" panose="020B0604020202020204" pitchFamily="34" charset="0"/>
              <a:buChar char="•"/>
            </a:pPr>
            <a:r>
              <a:rPr lang="en-US" b="0" i="0" dirty="0">
                <a:solidFill>
                  <a:srgbClr val="222222"/>
                </a:solidFill>
                <a:effectLst/>
                <a:latin typeface="ProximaNova-Regular"/>
              </a:rPr>
              <a:t>Here's a closer look at the conditions that are standardly included under our core plan. </a:t>
            </a:r>
          </a:p>
          <a:p>
            <a:pPr marL="181199" indent="-181199">
              <a:buFont typeface="Arial" panose="020B0604020202020204" pitchFamily="34" charset="0"/>
              <a:buChar char="•"/>
            </a:pPr>
            <a:r>
              <a:rPr lang="en-US" b="0" i="0" dirty="0">
                <a:solidFill>
                  <a:srgbClr val="222222"/>
                </a:solidFill>
                <a:effectLst/>
                <a:latin typeface="ProximaNova-Regular"/>
              </a:rPr>
              <a:t>Each condition listed is standardly set at 100% unless otherwise specified here. </a:t>
            </a:r>
          </a:p>
          <a:p>
            <a:pPr marL="181199" indent="-181199">
              <a:buFont typeface="Arial" panose="020B0604020202020204" pitchFamily="34" charset="0"/>
              <a:buChar char="•"/>
            </a:pPr>
            <a:r>
              <a:rPr lang="en-US" b="0" i="0" dirty="0">
                <a:solidFill>
                  <a:srgbClr val="222222"/>
                </a:solidFill>
                <a:effectLst/>
                <a:latin typeface="ProximaNova-Regular"/>
              </a:rPr>
              <a:t>As I mentioned, any of the noted conditions can be removed or the benefits adjusted (subject to underwriting approval). </a:t>
            </a:r>
          </a:p>
          <a:p>
            <a:pPr marL="181199" indent="-181199">
              <a:buFont typeface="Arial" panose="020B0604020202020204" pitchFamily="34" charset="0"/>
              <a:buChar char="•"/>
            </a:pPr>
            <a:r>
              <a:rPr lang="en-US" b="0" i="0" dirty="0">
                <a:solidFill>
                  <a:srgbClr val="222222"/>
                </a:solidFill>
                <a:effectLst/>
                <a:latin typeface="ProximaNova-Regular"/>
              </a:rPr>
              <a:t>For instance, occupational HIV might only be appropriate to include with medical groups so y</a:t>
            </a:r>
            <a:r>
              <a:rPr lang="en-US" dirty="0">
                <a:solidFill>
                  <a:srgbClr val="222222"/>
                </a:solidFill>
                <a:latin typeface="ProximaNova-Regular"/>
              </a:rPr>
              <a:t>ou can remove it from the offering and receive a reduction in premium. Alternatively, you can reduce some benefit percentages for other conditions and/or add innovative conditions to the plan to help your quote stand 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D2FAC-2C08-5E48-8891-5DBC3AD6A2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610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 TO PRESENTER</a:t>
            </a:r>
            <a:r>
              <a:rPr lang="en-US"/>
              <a:t>: The bracketed dollar amounts and percentage can be customized to fit the plan of each group. </a:t>
            </a:r>
            <a:r>
              <a:rPr lang="en-US" b="1"/>
              <a:t>This is for the NEW CI policy. </a:t>
            </a:r>
          </a:p>
          <a:p>
            <a:endParaRPr lang="en-US"/>
          </a:p>
          <a:p>
            <a:endParaRPr lang="en-US"/>
          </a:p>
        </p:txBody>
      </p:sp>
      <p:sp>
        <p:nvSpPr>
          <p:cNvPr id="4" name="Slide Number Placeholder 3"/>
          <p:cNvSpPr>
            <a:spLocks noGrp="1"/>
          </p:cNvSpPr>
          <p:nvPr>
            <p:ph type="sldNum" sz="quarter" idx="5"/>
          </p:nvPr>
        </p:nvSpPr>
        <p:spPr/>
        <p:txBody>
          <a:bodyPr/>
          <a:lstStyle/>
          <a:p>
            <a:fld id="{EB6D2FAC-2C08-5E48-8891-5DBC3AD6A2D0}" type="slidenum">
              <a:rPr lang="en-US" smtClean="0"/>
              <a:t>22</a:t>
            </a:fld>
            <a:endParaRPr lang="en-US"/>
          </a:p>
        </p:txBody>
      </p:sp>
    </p:spTree>
    <p:extLst>
      <p:ext uri="{BB962C8B-B14F-4D97-AF65-F5344CB8AC3E}">
        <p14:creationId xmlns:p14="http://schemas.microsoft.com/office/powerpoint/2010/main" val="85866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Accident Insurance</a:t>
            </a:r>
          </a:p>
        </p:txBody>
      </p:sp>
      <p:sp>
        <p:nvSpPr>
          <p:cNvPr id="4" name="Slide Number Placeholder 3"/>
          <p:cNvSpPr>
            <a:spLocks noGrp="1"/>
          </p:cNvSpPr>
          <p:nvPr>
            <p:ph type="sldNum" sz="quarter" idx="5"/>
          </p:nvPr>
        </p:nvSpPr>
        <p:spPr/>
        <p:txBody>
          <a:bodyPr/>
          <a:lstStyle/>
          <a:p>
            <a:fld id="{EB6D2FAC-2C08-5E48-8891-5DBC3AD6A2D0}" type="slidenum">
              <a:rPr lang="en-US" smtClean="0"/>
              <a:t>23</a:t>
            </a:fld>
            <a:endParaRPr lang="en-US"/>
          </a:p>
        </p:txBody>
      </p:sp>
    </p:spTree>
    <p:extLst>
      <p:ext uri="{BB962C8B-B14F-4D97-AF65-F5344CB8AC3E}">
        <p14:creationId xmlns:p14="http://schemas.microsoft.com/office/powerpoint/2010/main" val="4156564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offer two different accident policies:</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Scheduled</a:t>
            </a:r>
            <a:r>
              <a:rPr lang="en-US" baseline="0" dirty="0"/>
              <a:t> benefit accident p</a:t>
            </a:r>
            <a:r>
              <a:rPr lang="en-US" dirty="0"/>
              <a:t>ays </a:t>
            </a:r>
            <a:r>
              <a:rPr lang="en-US" sz="1200" kern="1200" dirty="0">
                <a:solidFill>
                  <a:schemeClr val="tx1"/>
                </a:solidFill>
                <a:latin typeface="+mn-lt"/>
                <a:ea typeface="+mn-ea"/>
                <a:cs typeface="+mn-cs"/>
              </a:rPr>
              <a:t>a fixed benefit amount after an accidental injury, based on the type of injury and medical treatment received. </a:t>
            </a:r>
          </a:p>
          <a:p>
            <a:pPr marL="0" indent="0">
              <a:buFont typeface="Arial" panose="020B0604020202020204" pitchFamily="34" charset="0"/>
              <a:buNone/>
            </a:pPr>
            <a:r>
              <a:rPr lang="en-US" dirty="0"/>
              <a:t>Groups that</a:t>
            </a:r>
            <a:r>
              <a:rPr lang="en-US" baseline="0" dirty="0"/>
              <a:t> typically choose scheduled benefit accident:</a:t>
            </a:r>
          </a:p>
          <a:p>
            <a:pPr marL="171450" indent="-171450">
              <a:buFont typeface="Arial" panose="020B0604020202020204" pitchFamily="34" charset="0"/>
              <a:buChar char="•"/>
            </a:pPr>
            <a:r>
              <a:rPr lang="en-US" baseline="0" dirty="0"/>
              <a:t>View catastrophic injury protection as a high priority.</a:t>
            </a:r>
          </a:p>
          <a:p>
            <a:pPr marL="171450" indent="-171450">
              <a:buFont typeface="Arial" panose="020B0604020202020204" pitchFamily="34" charset="0"/>
              <a:buChar char="•"/>
            </a:pPr>
            <a:r>
              <a:rPr lang="en-US" baseline="0" dirty="0"/>
              <a:t>Typically pair accident insurance with other supplemental coverages.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Per-occurrence accident pays </a:t>
            </a:r>
            <a:r>
              <a:rPr lang="en-US" sz="1200" dirty="0"/>
              <a:t>for services and supplies after an accident, up to a per-occurrence maximum.</a:t>
            </a:r>
            <a:r>
              <a:rPr lang="en-US" sz="1200" baseline="0" dirty="0"/>
              <a:t> </a:t>
            </a:r>
            <a:r>
              <a:rPr lang="en-US" dirty="0"/>
              <a:t>Ideal</a:t>
            </a:r>
            <a:r>
              <a:rPr lang="en-US" baseline="0" dirty="0"/>
              <a:t> for groups that</a:t>
            </a:r>
            <a:r>
              <a:rPr lang="en-US" dirty="0"/>
              <a:t>:</a:t>
            </a:r>
          </a:p>
          <a:p>
            <a:pPr marL="171450" indent="-171450">
              <a:buFont typeface="Arial" panose="020B0604020202020204" pitchFamily="34" charset="0"/>
              <a:buChar char="•"/>
            </a:pPr>
            <a:r>
              <a:rPr lang="en-US" dirty="0"/>
              <a:t>Have a high-deductible medical plan. </a:t>
            </a:r>
          </a:p>
          <a:p>
            <a:pPr marL="171450" indent="-171450">
              <a:buFont typeface="Arial" panose="020B0604020202020204" pitchFamily="34" charset="0"/>
              <a:buChar char="•"/>
            </a:pPr>
            <a:r>
              <a:rPr lang="en-US" dirty="0"/>
              <a:t>Want to cover more common accidents.</a:t>
            </a:r>
          </a:p>
          <a:p>
            <a:pPr marL="0" marR="0" lvl="0" indent="0" algn="l" defTabSz="914400" rtl="0" eaLnBrk="1" fontAlgn="auto" latinLnBrk="0" hangingPunct="1">
              <a:lnSpc>
                <a:spcPct val="110000"/>
              </a:lnSpc>
              <a:spcBef>
                <a:spcPts val="600"/>
              </a:spcBef>
              <a:spcAft>
                <a:spcPts val="0"/>
              </a:spcAft>
              <a:buClrTx/>
              <a:buSzTx/>
              <a:buFontTx/>
              <a:buNone/>
              <a:tabLst/>
              <a:defRPr/>
            </a:pPr>
            <a:r>
              <a:rPr lang="en-US" sz="1200" b="1" kern="1200" dirty="0">
                <a:solidFill>
                  <a:schemeClr val="dk1"/>
                </a:solidFill>
                <a:latin typeface="Arial" panose="020B0604020202020204" pitchFamily="34" charset="0"/>
                <a:ea typeface="+mn-ea"/>
                <a:cs typeface="Arial" panose="020B0604020202020204" pitchFamily="34" charset="0"/>
              </a:rPr>
              <a:t>Pros of the per-occurrence accident policy:</a:t>
            </a:r>
          </a:p>
          <a:p>
            <a:pPr marL="228600" marR="0" lvl="0" indent="-2286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200" kern="1200" dirty="0">
                <a:solidFill>
                  <a:schemeClr val="dk1"/>
                </a:solidFill>
                <a:latin typeface="Arial" panose="020B0604020202020204" pitchFamily="34" charset="0"/>
                <a:ea typeface="+mn-ea"/>
                <a:cs typeface="Arial" panose="020B0604020202020204" pitchFamily="34" charset="0"/>
              </a:rPr>
              <a:t>Benefits are not diagnosis dependent</a:t>
            </a:r>
          </a:p>
          <a:p>
            <a:pPr marL="228600" marR="0" lvl="0" indent="-2286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ProximaNova-Regular"/>
              </a:rPr>
              <a:t>Lump-sum benefits paid directly to the insured</a:t>
            </a:r>
          </a:p>
          <a:p>
            <a:pPr marL="228600" marR="0" lvl="0" indent="-2286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200" kern="1200" dirty="0">
                <a:solidFill>
                  <a:schemeClr val="dk1"/>
                </a:solidFill>
                <a:latin typeface="Arial" panose="020B0604020202020204" pitchFamily="34" charset="0"/>
                <a:ea typeface="+mn-ea"/>
                <a:cs typeface="Arial" panose="020B0604020202020204" pitchFamily="34" charset="0"/>
              </a:rPr>
              <a:t>Easy to use</a:t>
            </a:r>
          </a:p>
          <a:p>
            <a:pPr marL="0" marR="0" lvl="0" indent="0" algn="l" defTabSz="914400" rtl="0" eaLnBrk="1" fontAlgn="auto" latinLnBrk="0" hangingPunct="1">
              <a:lnSpc>
                <a:spcPct val="110000"/>
              </a:lnSpc>
              <a:spcBef>
                <a:spcPts val="600"/>
              </a:spcBef>
              <a:spcAft>
                <a:spcPts val="0"/>
              </a:spcAft>
              <a:buClrTx/>
              <a:buSzTx/>
              <a:buFontTx/>
              <a:buNone/>
              <a:tabLst/>
              <a:defRPr/>
            </a:pPr>
            <a:r>
              <a:rPr lang="en-US" sz="1200" b="1" kern="1200" dirty="0">
                <a:solidFill>
                  <a:schemeClr val="dk1"/>
                </a:solidFill>
                <a:latin typeface="Arial" panose="020B0604020202020204" pitchFamily="34" charset="0"/>
                <a:ea typeface="+mn-ea"/>
                <a:cs typeface="Arial" panose="020B0604020202020204" pitchFamily="34" charset="0"/>
              </a:rPr>
              <a:t>Cons of offering per occurrence:</a:t>
            </a:r>
          </a:p>
          <a:p>
            <a:pPr marL="228600" lvl="0" indent="-228600" algn="l" defTabSz="914400" rtl="0" eaLnBrk="1" latinLnBrk="0" hangingPunct="1">
              <a:lnSpc>
                <a:spcPct val="110000"/>
              </a:lnSpc>
              <a:spcBef>
                <a:spcPts val="0"/>
              </a:spcBef>
              <a:buFont typeface="Arial" panose="020B0604020202020204" pitchFamily="34" charset="0"/>
              <a:buChar char="•"/>
            </a:pPr>
            <a:r>
              <a:rPr lang="en-US" sz="1200" kern="1200" dirty="0">
                <a:solidFill>
                  <a:schemeClr val="dk1"/>
                </a:solidFill>
                <a:latin typeface="Arial" panose="020B0604020202020204" pitchFamily="34" charset="0"/>
                <a:ea typeface="+mn-ea"/>
                <a:cs typeface="Arial" panose="020B0604020202020204" pitchFamily="34" charset="0"/>
              </a:rPr>
              <a:t>Can be a little more expensive</a:t>
            </a:r>
          </a:p>
          <a:p>
            <a:pPr marL="228600" lvl="0" indent="-228600" algn="l" defTabSz="914400" rtl="0" eaLnBrk="1" latinLnBrk="0" hangingPunct="1">
              <a:lnSpc>
                <a:spcPct val="110000"/>
              </a:lnSpc>
              <a:spcBef>
                <a:spcPts val="0"/>
              </a:spcBef>
              <a:buFont typeface="Arial" panose="020B0604020202020204" pitchFamily="34" charset="0"/>
              <a:buChar char="•"/>
            </a:pPr>
            <a:r>
              <a:rPr lang="en-US" sz="1200" kern="1200" dirty="0">
                <a:solidFill>
                  <a:schemeClr val="dk1"/>
                </a:solidFill>
                <a:latin typeface="Arial" panose="020B0604020202020204" pitchFamily="34" charset="0"/>
                <a:ea typeface="+mn-ea"/>
                <a:cs typeface="Arial" panose="020B0604020202020204" pitchFamily="34" charset="0"/>
              </a:rPr>
              <a:t>No wellness benefit</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70C0"/>
                </a:solidFill>
                <a:latin typeface="Arial" panose="020B0604020202020204" pitchFamily="34" charset="0"/>
                <a:cs typeface="Arial" panose="020B0604020202020204" pitchFamily="34" charset="0"/>
              </a:rPr>
              <a:t>All accident claims can be submitted by the provider or the member.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D2FAC-2C08-5E48-8891-5DBC3AD6A2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225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offer two different accident policies:</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Scheduled</a:t>
            </a:r>
            <a:r>
              <a:rPr lang="en-US" baseline="0" dirty="0"/>
              <a:t> benefit accident p</a:t>
            </a:r>
            <a:r>
              <a:rPr lang="en-US" dirty="0"/>
              <a:t>ays </a:t>
            </a:r>
            <a:r>
              <a:rPr lang="en-US" sz="1200" kern="1200" dirty="0">
                <a:solidFill>
                  <a:schemeClr val="tx1"/>
                </a:solidFill>
                <a:latin typeface="+mn-lt"/>
                <a:ea typeface="+mn-ea"/>
                <a:cs typeface="+mn-cs"/>
              </a:rPr>
              <a:t>a fixed benefit amount after an accidental injury, based on the type of injury and medical treatment received. </a:t>
            </a:r>
          </a:p>
          <a:p>
            <a:pPr marL="0" indent="0">
              <a:buFont typeface="Arial" panose="020B0604020202020204" pitchFamily="34" charset="0"/>
              <a:buNone/>
            </a:pPr>
            <a:r>
              <a:rPr lang="en-US" dirty="0"/>
              <a:t>Groups that</a:t>
            </a:r>
            <a:r>
              <a:rPr lang="en-US" baseline="0" dirty="0"/>
              <a:t> typically choose scheduled benefit accident:</a:t>
            </a:r>
          </a:p>
          <a:p>
            <a:pPr marL="171450" indent="-171450">
              <a:buFont typeface="Arial" panose="020B0604020202020204" pitchFamily="34" charset="0"/>
              <a:buChar char="•"/>
            </a:pPr>
            <a:r>
              <a:rPr lang="en-US" baseline="0" dirty="0"/>
              <a:t>View catastrophic injury protection as a high priority.</a:t>
            </a:r>
          </a:p>
          <a:p>
            <a:pPr marL="171450" indent="-171450">
              <a:buFont typeface="Arial" panose="020B0604020202020204" pitchFamily="34" charset="0"/>
              <a:buChar char="•"/>
            </a:pPr>
            <a:r>
              <a:rPr lang="en-US" baseline="0" dirty="0"/>
              <a:t>Typically pair accident insurance with other supplemental coverages.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Per-occurrence accident pays </a:t>
            </a:r>
            <a:r>
              <a:rPr lang="en-US" sz="1200" dirty="0"/>
              <a:t>for services and supplies after an accident, up to a per-occurrence maximum.</a:t>
            </a:r>
            <a:r>
              <a:rPr lang="en-US" sz="1200" baseline="0" dirty="0"/>
              <a:t> </a:t>
            </a:r>
            <a:r>
              <a:rPr lang="en-US" dirty="0"/>
              <a:t>Ideal</a:t>
            </a:r>
            <a:r>
              <a:rPr lang="en-US" baseline="0" dirty="0"/>
              <a:t> for groups that</a:t>
            </a:r>
            <a:r>
              <a:rPr lang="en-US" dirty="0"/>
              <a:t>:</a:t>
            </a:r>
          </a:p>
          <a:p>
            <a:pPr marL="171450" indent="-171450">
              <a:buFont typeface="Arial" panose="020B0604020202020204" pitchFamily="34" charset="0"/>
              <a:buChar char="•"/>
            </a:pPr>
            <a:r>
              <a:rPr lang="en-US" dirty="0"/>
              <a:t>Have a high-deductible medical plan. </a:t>
            </a:r>
          </a:p>
          <a:p>
            <a:pPr marL="171450" indent="-171450">
              <a:buFont typeface="Arial" panose="020B0604020202020204" pitchFamily="34" charset="0"/>
              <a:buChar char="•"/>
            </a:pPr>
            <a:r>
              <a:rPr lang="en-US" dirty="0"/>
              <a:t>Want to cover more common accidents.</a:t>
            </a:r>
          </a:p>
          <a:p>
            <a:pPr marL="0" marR="0" lvl="0" indent="0" algn="l" defTabSz="914400" rtl="0" eaLnBrk="1" fontAlgn="auto" latinLnBrk="0" hangingPunct="1">
              <a:lnSpc>
                <a:spcPct val="110000"/>
              </a:lnSpc>
              <a:spcBef>
                <a:spcPts val="600"/>
              </a:spcBef>
              <a:spcAft>
                <a:spcPts val="0"/>
              </a:spcAft>
              <a:buClrTx/>
              <a:buSzTx/>
              <a:buFontTx/>
              <a:buNone/>
              <a:tabLst/>
              <a:defRPr/>
            </a:pPr>
            <a:r>
              <a:rPr lang="en-US" sz="1200" b="1" kern="1200" dirty="0">
                <a:solidFill>
                  <a:schemeClr val="dk1"/>
                </a:solidFill>
                <a:latin typeface="Arial" panose="020B0604020202020204" pitchFamily="34" charset="0"/>
                <a:ea typeface="+mn-ea"/>
                <a:cs typeface="Arial" panose="020B0604020202020204" pitchFamily="34" charset="0"/>
              </a:rPr>
              <a:t>Pros of the per-occurrence accident policy:</a:t>
            </a:r>
          </a:p>
          <a:p>
            <a:pPr marL="228600" marR="0" lvl="0" indent="-2286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200" kern="1200" dirty="0">
                <a:solidFill>
                  <a:schemeClr val="dk1"/>
                </a:solidFill>
                <a:latin typeface="Arial" panose="020B0604020202020204" pitchFamily="34" charset="0"/>
                <a:ea typeface="+mn-ea"/>
                <a:cs typeface="Arial" panose="020B0604020202020204" pitchFamily="34" charset="0"/>
              </a:rPr>
              <a:t>Benefits are not diagnosis dependent</a:t>
            </a:r>
          </a:p>
          <a:p>
            <a:pPr marL="228600" marR="0" lvl="0" indent="-2286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ProximaNova-Regular"/>
              </a:rPr>
              <a:t>Lump-sum benefits paid directly to the insured</a:t>
            </a:r>
          </a:p>
          <a:p>
            <a:pPr marL="228600" marR="0" lvl="0" indent="-2286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200" kern="1200" dirty="0">
                <a:solidFill>
                  <a:schemeClr val="dk1"/>
                </a:solidFill>
                <a:latin typeface="Arial" panose="020B0604020202020204" pitchFamily="34" charset="0"/>
                <a:ea typeface="+mn-ea"/>
                <a:cs typeface="Arial" panose="020B0604020202020204" pitchFamily="34" charset="0"/>
              </a:rPr>
              <a:t>Easy to use</a:t>
            </a:r>
          </a:p>
          <a:p>
            <a:pPr marL="0" marR="0" lvl="0" indent="0" algn="l" defTabSz="914400" rtl="0" eaLnBrk="1" fontAlgn="auto" latinLnBrk="0" hangingPunct="1">
              <a:lnSpc>
                <a:spcPct val="110000"/>
              </a:lnSpc>
              <a:spcBef>
                <a:spcPts val="600"/>
              </a:spcBef>
              <a:spcAft>
                <a:spcPts val="0"/>
              </a:spcAft>
              <a:buClrTx/>
              <a:buSzTx/>
              <a:buFontTx/>
              <a:buNone/>
              <a:tabLst/>
              <a:defRPr/>
            </a:pPr>
            <a:r>
              <a:rPr lang="en-US" sz="1200" b="1" kern="1200" dirty="0">
                <a:solidFill>
                  <a:schemeClr val="dk1"/>
                </a:solidFill>
                <a:latin typeface="Arial" panose="020B0604020202020204" pitchFamily="34" charset="0"/>
                <a:ea typeface="+mn-ea"/>
                <a:cs typeface="Arial" panose="020B0604020202020204" pitchFamily="34" charset="0"/>
              </a:rPr>
              <a:t>Cons of offering per occurrence:</a:t>
            </a:r>
          </a:p>
          <a:p>
            <a:pPr marL="228600" lvl="0" indent="-228600" algn="l" defTabSz="914400" rtl="0" eaLnBrk="1" latinLnBrk="0" hangingPunct="1">
              <a:lnSpc>
                <a:spcPct val="110000"/>
              </a:lnSpc>
              <a:spcBef>
                <a:spcPts val="0"/>
              </a:spcBef>
              <a:buFont typeface="Arial" panose="020B0604020202020204" pitchFamily="34" charset="0"/>
              <a:buChar char="•"/>
            </a:pPr>
            <a:r>
              <a:rPr lang="en-US" sz="1200" kern="1200" dirty="0">
                <a:solidFill>
                  <a:schemeClr val="dk1"/>
                </a:solidFill>
                <a:latin typeface="Arial" panose="020B0604020202020204" pitchFamily="34" charset="0"/>
                <a:ea typeface="+mn-ea"/>
                <a:cs typeface="Arial" panose="020B0604020202020204" pitchFamily="34" charset="0"/>
              </a:rPr>
              <a:t>Can be a little more expensive</a:t>
            </a:r>
          </a:p>
          <a:p>
            <a:pPr marL="228600" lvl="0" indent="-228600" algn="l" defTabSz="914400" rtl="0" eaLnBrk="1" latinLnBrk="0" hangingPunct="1">
              <a:lnSpc>
                <a:spcPct val="110000"/>
              </a:lnSpc>
              <a:spcBef>
                <a:spcPts val="0"/>
              </a:spcBef>
              <a:buFont typeface="Arial" panose="020B0604020202020204" pitchFamily="34" charset="0"/>
              <a:buChar char="•"/>
            </a:pPr>
            <a:r>
              <a:rPr lang="en-US" sz="1200" kern="1200" dirty="0">
                <a:solidFill>
                  <a:schemeClr val="dk1"/>
                </a:solidFill>
                <a:latin typeface="Arial" panose="020B0604020202020204" pitchFamily="34" charset="0"/>
                <a:ea typeface="+mn-ea"/>
                <a:cs typeface="Arial" panose="020B0604020202020204" pitchFamily="34" charset="0"/>
              </a:rPr>
              <a:t>No wellness benefit</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70C0"/>
                </a:solidFill>
                <a:latin typeface="Arial" panose="020B0604020202020204" pitchFamily="34" charset="0"/>
                <a:cs typeface="Arial" panose="020B0604020202020204" pitchFamily="34" charset="0"/>
              </a:rPr>
              <a:t>All accident claims can be submitted by the provider or the member.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D2FAC-2C08-5E48-8891-5DBC3AD6A2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1249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 TO PRESENTER</a:t>
            </a:r>
            <a:r>
              <a:rPr lang="en-US"/>
              <a:t>: This scenario illustrates </a:t>
            </a:r>
            <a:r>
              <a:rPr lang="en-US" b="1"/>
              <a:t>scheduled benefit accident insurance (classic plan)</a:t>
            </a:r>
            <a:r>
              <a:rPr lang="en-US"/>
              <a:t>. The bracketed dollar amounts can be customized to reflect the Base, Classic or Premier plan amounts. </a:t>
            </a:r>
          </a:p>
          <a:p>
            <a:endParaRPr lang="en-US"/>
          </a:p>
          <a:p>
            <a:r>
              <a:rPr lang="en-US" sz="1300">
                <a:latin typeface="Arial" panose="020B0604020202020204" pitchFamily="34" charset="0"/>
                <a:cs typeface="Arial" panose="020B0604020202020204" pitchFamily="34" charset="0"/>
              </a:rPr>
              <a:t>After his fall, Mike went to the emergency room and got an X-ray of his broken leg. He uploaded documentation of this visit straight from his phone when submitting the claim on </a:t>
            </a:r>
            <a:r>
              <a:rPr lang="en-US" sz="1300" err="1">
                <a:latin typeface="Arial" panose="020B0604020202020204" pitchFamily="34" charset="0"/>
                <a:cs typeface="Arial" panose="020B0604020202020204" pitchFamily="34" charset="0"/>
              </a:rPr>
              <a:t>MyGO</a:t>
            </a:r>
            <a:r>
              <a:rPr lang="en-US" sz="1300">
                <a:latin typeface="Arial" panose="020B0604020202020204" pitchFamily="34" charset="0"/>
                <a:cs typeface="Arial" panose="020B0604020202020204" pitchFamily="34" charset="0"/>
              </a:rPr>
              <a:t>. Later, when he started physical therapy appointments, he submitted a new claim, which was added to the existing one.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D2FAC-2C08-5E48-8891-5DBC3AD6A2D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179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Claims process</a:t>
            </a:r>
          </a:p>
        </p:txBody>
      </p:sp>
      <p:sp>
        <p:nvSpPr>
          <p:cNvPr id="4" name="Slide Number Placeholder 3"/>
          <p:cNvSpPr>
            <a:spLocks noGrp="1"/>
          </p:cNvSpPr>
          <p:nvPr>
            <p:ph type="sldNum" sz="quarter" idx="5"/>
          </p:nvPr>
        </p:nvSpPr>
        <p:spPr/>
        <p:txBody>
          <a:bodyPr/>
          <a:lstStyle/>
          <a:p>
            <a:fld id="{EB6D2FAC-2C08-5E48-8891-5DBC3AD6A2D0}" type="slidenum">
              <a:rPr lang="en-US" smtClean="0"/>
              <a:t>27</a:t>
            </a:fld>
            <a:endParaRPr lang="en-US"/>
          </a:p>
        </p:txBody>
      </p:sp>
    </p:spTree>
    <p:extLst>
      <p:ext uri="{BB962C8B-B14F-4D97-AF65-F5344CB8AC3E}">
        <p14:creationId xmlns:p14="http://schemas.microsoft.com/office/powerpoint/2010/main" val="31667716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solidFill>
                  <a:srgbClr val="737373"/>
                </a:solidFill>
                <a:latin typeface="Arial" panose="020B0604020202020204" pitchFamily="34" charset="0"/>
                <a:cs typeface="Arial" panose="020B0604020202020204" pitchFamily="34" charset="0"/>
              </a:rPr>
              <a:t>SUPPLEMENTAL HEALTH ONLY. If the group is being offered Symetra Health, please reiterate that Symetra Health has a separate claims process (through a separate portal, or through a convenient mobile app).</a:t>
            </a:r>
            <a:br>
              <a:rPr lang="en-US" sz="1300" dirty="0">
                <a:solidFill>
                  <a:srgbClr val="737373"/>
                </a:solidFill>
                <a:latin typeface="Arial" panose="020B0604020202020204" pitchFamily="34" charset="0"/>
                <a:cs typeface="Arial" panose="020B0604020202020204" pitchFamily="34" charset="0"/>
              </a:rPr>
            </a:br>
            <a:endParaRPr lang="en-US" sz="1300" dirty="0">
              <a:solidFill>
                <a:srgbClr val="737373"/>
              </a:solidFill>
              <a:latin typeface="Arial" panose="020B0604020202020204" pitchFamily="34" charset="0"/>
              <a:cs typeface="Arial" panose="020B0604020202020204" pitchFamily="34" charset="0"/>
            </a:endParaRPr>
          </a:p>
          <a:p>
            <a:r>
              <a:rPr lang="en-US" sz="1300" dirty="0">
                <a:solidFill>
                  <a:srgbClr val="737373"/>
                </a:solidFill>
                <a:latin typeface="Arial" panose="020B0604020202020204" pitchFamily="34" charset="0"/>
                <a:cs typeface="Arial" panose="020B0604020202020204" pitchFamily="34" charset="0"/>
              </a:rPr>
              <a:t>Other highlights: </a:t>
            </a:r>
          </a:p>
          <a:p>
            <a:pPr marL="181240" indent="-181240">
              <a:buFont typeface="Arial" panose="020B0604020202020204" pitchFamily="34" charset="0"/>
              <a:buChar char="•"/>
            </a:pPr>
            <a:r>
              <a:rPr lang="en-US" sz="1300" dirty="0">
                <a:solidFill>
                  <a:srgbClr val="737373"/>
                </a:solidFill>
                <a:latin typeface="Arial" panose="020B0604020202020204" pitchFamily="34" charset="0"/>
                <a:cs typeface="Arial" panose="020B0604020202020204" pitchFamily="34" charset="0"/>
              </a:rPr>
              <a:t>Important forms can be downloaded and printed whenever employees need them</a:t>
            </a:r>
          </a:p>
          <a:p>
            <a:pPr marL="181240" indent="-181240">
              <a:buFont typeface="Arial" panose="020B0604020202020204" pitchFamily="34" charset="0"/>
              <a:buChar char="•"/>
            </a:pPr>
            <a:r>
              <a:rPr lang="en-US" sz="1300" dirty="0">
                <a:solidFill>
                  <a:srgbClr val="737373"/>
                </a:solidFill>
                <a:latin typeface="Arial" panose="020B0604020202020204" pitchFamily="34" charset="0"/>
                <a:cs typeface="Arial" panose="020B0604020202020204" pitchFamily="34" charset="0"/>
              </a:rPr>
              <a:t>Employees can log into their account at any time, from any device, and get email notifications when something in the portal is available</a:t>
            </a:r>
          </a:p>
          <a:p>
            <a:pPr marL="181240" indent="-181240">
              <a:buFont typeface="Arial" panose="020B0604020202020204" pitchFamily="34" charset="0"/>
              <a:buChar char="•"/>
            </a:pPr>
            <a:r>
              <a:rPr lang="en-US" sz="1300" dirty="0">
                <a:solidFill>
                  <a:srgbClr val="737373"/>
                </a:solidFill>
                <a:latin typeface="Arial" panose="020B0604020202020204" pitchFamily="34" charset="0"/>
                <a:cs typeface="Arial" panose="020B0604020202020204" pitchFamily="34" charset="0"/>
              </a:rPr>
              <a:t>Employees can i</a:t>
            </a:r>
            <a:r>
              <a:rPr lang="en-US" dirty="0"/>
              <a:t>nitiate claim within minutes and check claims status 24/7</a:t>
            </a:r>
          </a:p>
          <a:p>
            <a:pPr marL="180975" indent="-180975">
              <a:buFont typeface="Arial" panose="020B0604020202020204" pitchFamily="34" charset="0"/>
              <a:buChar char="•"/>
            </a:pPr>
            <a:r>
              <a:rPr lang="en-US" dirty="0"/>
              <a:t>Employees can view EOBs – for voluntary products only </a:t>
            </a:r>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35A9C635-1B56-4B9F-98C9-9D47880B3C28}" type="slidenum">
              <a:rPr lang="en-US" smtClean="0"/>
              <a:t>28</a:t>
            </a:fld>
            <a:endParaRPr lang="en-US"/>
          </a:p>
        </p:txBody>
      </p:sp>
    </p:spTree>
    <p:extLst>
      <p:ext uri="{BB962C8B-B14F-4D97-AF65-F5344CB8AC3E}">
        <p14:creationId xmlns:p14="http://schemas.microsoft.com/office/powerpoint/2010/main" val="32837796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Non-bracketed paragraphs are always required; please do not remove. Only include the bracketed sections if you included related information in the presentation.</a:t>
            </a:r>
          </a:p>
        </p:txBody>
      </p:sp>
      <p:sp>
        <p:nvSpPr>
          <p:cNvPr id="4" name="Slide Number Placeholder 3"/>
          <p:cNvSpPr>
            <a:spLocks noGrp="1"/>
          </p:cNvSpPr>
          <p:nvPr>
            <p:ph type="sldNum" sz="quarter" idx="5"/>
          </p:nvPr>
        </p:nvSpPr>
        <p:spPr/>
        <p:txBody>
          <a:bodyPr/>
          <a:lstStyle/>
          <a:p>
            <a:fld id="{E77222D2-E346-EB46-B159-869BFF974F65}" type="slidenum">
              <a:rPr lang="en-US" smtClean="0"/>
              <a:t>29</a:t>
            </a:fld>
            <a:endParaRPr lang="en-US"/>
          </a:p>
        </p:txBody>
      </p:sp>
    </p:spTree>
    <p:extLst>
      <p:ext uri="{BB962C8B-B14F-4D97-AF65-F5344CB8AC3E}">
        <p14:creationId xmlns:p14="http://schemas.microsoft.com/office/powerpoint/2010/main" val="1430686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Customize with your Symetra contact information.</a:t>
            </a:r>
          </a:p>
        </p:txBody>
      </p:sp>
      <p:sp>
        <p:nvSpPr>
          <p:cNvPr id="4" name="Slide Number Placeholder 3"/>
          <p:cNvSpPr>
            <a:spLocks noGrp="1"/>
          </p:cNvSpPr>
          <p:nvPr>
            <p:ph type="sldNum" sz="quarter" idx="5"/>
          </p:nvPr>
        </p:nvSpPr>
        <p:spPr/>
        <p:txBody>
          <a:bodyPr/>
          <a:lstStyle/>
          <a:p>
            <a:fld id="{E77222D2-E346-EB46-B159-869BFF974F65}" type="slidenum">
              <a:rPr lang="en-US" smtClean="0"/>
              <a:t>30</a:t>
            </a:fld>
            <a:endParaRPr lang="en-US"/>
          </a:p>
        </p:txBody>
      </p:sp>
    </p:spTree>
    <p:extLst>
      <p:ext uri="{BB962C8B-B14F-4D97-AF65-F5344CB8AC3E}">
        <p14:creationId xmlns:p14="http://schemas.microsoft.com/office/powerpoint/2010/main" val="1477940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Customize/remove bracketed text.</a:t>
            </a:r>
          </a:p>
          <a:p>
            <a:endParaRPr lang="en-US" sz="1700" b="1" dirty="0"/>
          </a:p>
        </p:txBody>
      </p:sp>
      <p:sp>
        <p:nvSpPr>
          <p:cNvPr id="4" name="Slide Number Placeholder 3"/>
          <p:cNvSpPr>
            <a:spLocks noGrp="1"/>
          </p:cNvSpPr>
          <p:nvPr>
            <p:ph type="sldNum" sz="quarter" idx="5"/>
          </p:nvPr>
        </p:nvSpPr>
        <p:spPr/>
        <p:txBody>
          <a:bodyPr/>
          <a:lstStyle/>
          <a:p>
            <a:fld id="{EB6D2FAC-2C08-5E48-8891-5DBC3AD6A2D0}" type="slidenum">
              <a:rPr lang="en-US" smtClean="0"/>
              <a:t>3</a:t>
            </a:fld>
            <a:endParaRPr lang="en-US"/>
          </a:p>
        </p:txBody>
      </p:sp>
    </p:spTree>
    <p:extLst>
      <p:ext uri="{BB962C8B-B14F-4D97-AF65-F5344CB8AC3E}">
        <p14:creationId xmlns:p14="http://schemas.microsoft.com/office/powerpoint/2010/main" val="1356967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 Life Insurance</a:t>
            </a:r>
          </a:p>
        </p:txBody>
      </p:sp>
      <p:sp>
        <p:nvSpPr>
          <p:cNvPr id="4" name="Slide Number Placeholder 3"/>
          <p:cNvSpPr>
            <a:spLocks noGrp="1"/>
          </p:cNvSpPr>
          <p:nvPr>
            <p:ph type="sldNum" sz="quarter" idx="5"/>
          </p:nvPr>
        </p:nvSpPr>
        <p:spPr/>
        <p:txBody>
          <a:bodyPr/>
          <a:lstStyle/>
          <a:p>
            <a:fld id="{EB6D2FAC-2C08-5E48-8891-5DBC3AD6A2D0}" type="slidenum">
              <a:rPr lang="en-US" smtClean="0"/>
              <a:t>4</a:t>
            </a:fld>
            <a:endParaRPr lang="en-US"/>
          </a:p>
        </p:txBody>
      </p:sp>
    </p:spTree>
    <p:extLst>
      <p:ext uri="{BB962C8B-B14F-4D97-AF65-F5344CB8AC3E}">
        <p14:creationId xmlns:p14="http://schemas.microsoft.com/office/powerpoint/2010/main" val="3396498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EB6D2FAC-2C08-5E48-8891-5DBC3AD6A2D0}" type="slidenum">
              <a:rPr lang="en-US" smtClean="0"/>
              <a:t>5</a:t>
            </a:fld>
            <a:endParaRPr lang="en-US"/>
          </a:p>
        </p:txBody>
      </p:sp>
    </p:spTree>
    <p:extLst>
      <p:ext uri="{BB962C8B-B14F-4D97-AF65-F5344CB8AC3E}">
        <p14:creationId xmlns:p14="http://schemas.microsoft.com/office/powerpoint/2010/main" val="468325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sz="1600" b="1" dirty="0"/>
              <a:t>Customize all bracketed text. </a:t>
            </a:r>
            <a:r>
              <a:rPr lang="en-US" sz="1700" b="1" dirty="0">
                <a:solidFill>
                  <a:prstClr val="black"/>
                </a:solidFill>
              </a:rPr>
              <a:t>Delete any sections not applicable to group. Duplicate the table as necessary for spouse and child coverage.</a:t>
            </a:r>
          </a:p>
          <a:p>
            <a:pPr defTabSz="966612">
              <a:defRPr/>
            </a:pPr>
            <a:endParaRPr lang="en-US" sz="13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fld id="{EB6D2FAC-2C08-5E48-8891-5DBC3AD6A2D0}" type="slidenum">
              <a:rPr lang="en-US" smtClean="0"/>
              <a:t>6</a:t>
            </a:fld>
            <a:endParaRPr lang="en-US"/>
          </a:p>
        </p:txBody>
      </p:sp>
    </p:spTree>
    <p:extLst>
      <p:ext uri="{BB962C8B-B14F-4D97-AF65-F5344CB8AC3E}">
        <p14:creationId xmlns:p14="http://schemas.microsoft.com/office/powerpoint/2010/main" val="2958882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700" b="0" dirty="0">
                <a:solidFill>
                  <a:prstClr val="black"/>
                </a:solidFill>
              </a:rPr>
              <a:t>Note: They may also purchase additional benefits for their spouse and dependent children, as described on the following slides. </a:t>
            </a:r>
            <a:r>
              <a:rPr lang="en-US" sz="1700" b="1" dirty="0">
                <a:solidFill>
                  <a:prstClr val="black"/>
                </a:solidFill>
              </a:rPr>
              <a:t>Customize ALL bracketed text depending on the benefit amounts. Delete any sections not applicable to group. </a:t>
            </a:r>
          </a:p>
          <a:p>
            <a:endParaRPr lang="en-US" dirty="0"/>
          </a:p>
        </p:txBody>
      </p:sp>
      <p:sp>
        <p:nvSpPr>
          <p:cNvPr id="4" name="Slide Number Placeholder 3"/>
          <p:cNvSpPr>
            <a:spLocks noGrp="1"/>
          </p:cNvSpPr>
          <p:nvPr>
            <p:ph type="sldNum" sz="quarter" idx="5"/>
          </p:nvPr>
        </p:nvSpPr>
        <p:spPr/>
        <p:txBody>
          <a:bodyPr/>
          <a:lstStyle/>
          <a:p>
            <a:fld id="{EB6D2FAC-2C08-5E48-8891-5DBC3AD6A2D0}" type="slidenum">
              <a:rPr lang="en-US" smtClean="0"/>
              <a:t>7</a:t>
            </a:fld>
            <a:endParaRPr lang="en-US"/>
          </a:p>
        </p:txBody>
      </p:sp>
    </p:spTree>
    <p:extLst>
      <p:ext uri="{BB962C8B-B14F-4D97-AF65-F5344CB8AC3E}">
        <p14:creationId xmlns:p14="http://schemas.microsoft.com/office/powerpoint/2010/main" val="1473142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sz="1700" dirty="0">
              <a:solidFill>
                <a:prstClr val="black"/>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D2FAC-2C08-5E48-8891-5DBC3AD6A2D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546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 Disability Insurance</a:t>
            </a:r>
          </a:p>
        </p:txBody>
      </p:sp>
      <p:sp>
        <p:nvSpPr>
          <p:cNvPr id="4" name="Slide Number Placeholder 3"/>
          <p:cNvSpPr>
            <a:spLocks noGrp="1"/>
          </p:cNvSpPr>
          <p:nvPr>
            <p:ph type="sldNum" sz="quarter" idx="5"/>
          </p:nvPr>
        </p:nvSpPr>
        <p:spPr/>
        <p:txBody>
          <a:bodyPr/>
          <a:lstStyle/>
          <a:p>
            <a:fld id="{EB6D2FAC-2C08-5E48-8891-5DBC3AD6A2D0}" type="slidenum">
              <a:rPr lang="en-US" smtClean="0"/>
              <a:t>9</a:t>
            </a:fld>
            <a:endParaRPr lang="en-US"/>
          </a:p>
        </p:txBody>
      </p:sp>
    </p:spTree>
    <p:extLst>
      <p:ext uri="{BB962C8B-B14F-4D97-AF65-F5344CB8AC3E}">
        <p14:creationId xmlns:p14="http://schemas.microsoft.com/office/powerpoint/2010/main" val="27752316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V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016CAB-48D7-D94D-B8EA-ED4493612D5C}"/>
              </a:ext>
            </a:extLst>
          </p:cNvPr>
          <p:cNvSpPr/>
          <p:nvPr userDrawn="1"/>
        </p:nvSpPr>
        <p:spPr>
          <a:xfrm>
            <a:off x="-24714" y="-92598"/>
            <a:ext cx="12229071" cy="4756062"/>
          </a:xfrm>
          <a:prstGeom prst="rect">
            <a:avLst/>
          </a:prstGeom>
          <a:gradFill>
            <a:gsLst>
              <a:gs pos="0">
                <a:srgbClr val="007DD7"/>
              </a:gs>
              <a:gs pos="100000">
                <a:srgbClr val="005A9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A222D9-743B-BD46-A906-791407F65CEF}"/>
              </a:ext>
            </a:extLst>
          </p:cNvPr>
          <p:cNvSpPr>
            <a:spLocks noGrp="1"/>
          </p:cNvSpPr>
          <p:nvPr>
            <p:ph type="ctrTitle"/>
          </p:nvPr>
        </p:nvSpPr>
        <p:spPr>
          <a:xfrm>
            <a:off x="445911" y="1170078"/>
            <a:ext cx="9144000" cy="2387600"/>
          </a:xfrm>
          <a:prstGeom prst="rect">
            <a:avLst/>
          </a:prstGeom>
        </p:spPr>
        <p:txBody>
          <a:bodyPr anchor="b"/>
          <a:lstStyle>
            <a:lvl1pPr algn="l">
              <a:defRPr sz="60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3889494-61D3-AE46-A23E-2BE1851DD0F3}"/>
              </a:ext>
            </a:extLst>
          </p:cNvPr>
          <p:cNvSpPr>
            <a:spLocks noGrp="1"/>
          </p:cNvSpPr>
          <p:nvPr>
            <p:ph type="subTitle" idx="1"/>
          </p:nvPr>
        </p:nvSpPr>
        <p:spPr>
          <a:xfrm>
            <a:off x="492211" y="3872331"/>
            <a:ext cx="9144000" cy="74754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9" name="Straight Connector 8">
            <a:extLst>
              <a:ext uri="{FF2B5EF4-FFF2-40B4-BE49-F238E27FC236}">
                <a16:creationId xmlns:a16="http://schemas.microsoft.com/office/drawing/2014/main" id="{98B9D6D4-2267-E545-A080-C3128705561B}"/>
              </a:ext>
            </a:extLst>
          </p:cNvPr>
          <p:cNvCxnSpPr>
            <a:cxnSpLocks/>
          </p:cNvCxnSpPr>
          <p:nvPr userDrawn="1"/>
        </p:nvCxnSpPr>
        <p:spPr>
          <a:xfrm>
            <a:off x="-24714" y="4653450"/>
            <a:ext cx="12229071" cy="12357"/>
          </a:xfrm>
          <a:prstGeom prst="line">
            <a:avLst/>
          </a:prstGeom>
          <a:ln w="127000">
            <a:gradFill>
              <a:gsLst>
                <a:gs pos="0">
                  <a:srgbClr val="22324E"/>
                </a:gs>
                <a:gs pos="75000">
                  <a:srgbClr val="8ABF2E"/>
                </a:gs>
                <a:gs pos="50000">
                  <a:srgbClr val="5BBBEB"/>
                </a:gs>
                <a:gs pos="25000">
                  <a:srgbClr val="007DD7"/>
                </a:gs>
                <a:gs pos="100000">
                  <a:srgbClr val="FFB000"/>
                </a:gs>
              </a:gsLst>
              <a:lin ang="0" scaled="0"/>
            </a:gradFill>
          </a:ln>
        </p:spPr>
        <p:style>
          <a:lnRef idx="1">
            <a:schemeClr val="accent1"/>
          </a:lnRef>
          <a:fillRef idx="0">
            <a:schemeClr val="accent1"/>
          </a:fillRef>
          <a:effectRef idx="0">
            <a:schemeClr val="accent1"/>
          </a:effectRef>
          <a:fontRef idx="minor">
            <a:schemeClr val="tx1"/>
          </a:fontRef>
        </p:style>
      </p:cxnSp>
      <p:pic>
        <p:nvPicPr>
          <p:cNvPr id="13" name="Picture 12" descr="Text&#10;&#10;Description automatically generated with low confidence">
            <a:extLst>
              <a:ext uri="{FF2B5EF4-FFF2-40B4-BE49-F238E27FC236}">
                <a16:creationId xmlns:a16="http://schemas.microsoft.com/office/drawing/2014/main" id="{E6E0E07C-5AD3-A34C-AF46-A89E27F6AA4B}"/>
              </a:ext>
            </a:extLst>
          </p:cNvPr>
          <p:cNvPicPr>
            <a:picLocks noChangeAspect="1"/>
          </p:cNvPicPr>
          <p:nvPr userDrawn="1"/>
        </p:nvPicPr>
        <p:blipFill>
          <a:blip r:embed="rId2"/>
          <a:stretch>
            <a:fillRect/>
          </a:stretch>
        </p:blipFill>
        <p:spPr>
          <a:xfrm>
            <a:off x="8774425" y="5053971"/>
            <a:ext cx="2881086" cy="489241"/>
          </a:xfrm>
          <a:prstGeom prst="rect">
            <a:avLst/>
          </a:prstGeom>
        </p:spPr>
      </p:pic>
      <p:sp>
        <p:nvSpPr>
          <p:cNvPr id="14" name="TextBox 13">
            <a:extLst>
              <a:ext uri="{FF2B5EF4-FFF2-40B4-BE49-F238E27FC236}">
                <a16:creationId xmlns:a16="http://schemas.microsoft.com/office/drawing/2014/main" id="{9A2F6670-AE5E-EF4F-BBE2-28792B7B27F2}"/>
              </a:ext>
            </a:extLst>
          </p:cNvPr>
          <p:cNvSpPr txBox="1"/>
          <p:nvPr userDrawn="1"/>
        </p:nvSpPr>
        <p:spPr>
          <a:xfrm>
            <a:off x="8449518" y="5861794"/>
            <a:ext cx="3310359" cy="400110"/>
          </a:xfrm>
          <a:prstGeom prst="rect">
            <a:avLst/>
          </a:prstGeom>
          <a:noFill/>
        </p:spPr>
        <p:txBody>
          <a:bodyPr wrap="square" rtlCol="0" anchor="b">
            <a:spAutoFit/>
          </a:bodyPr>
          <a:lstStyle/>
          <a:p>
            <a:pPr algn="r"/>
            <a:r>
              <a:rPr lang="en-US" sz="1000" b="0" i="0" dirty="0">
                <a:solidFill>
                  <a:schemeClr val="tx2"/>
                </a:solidFill>
                <a:latin typeface="Arial" panose="020B0604020202020204" pitchFamily="34" charset="0"/>
                <a:cs typeface="Arial" panose="020B0604020202020204" pitchFamily="34" charset="0"/>
              </a:rPr>
              <a:t>Symetra Life Insurance Company</a:t>
            </a:r>
          </a:p>
          <a:p>
            <a:pPr algn="r"/>
            <a:r>
              <a:rPr lang="en-US" sz="1000" b="0" i="0" dirty="0">
                <a:solidFill>
                  <a:schemeClr val="tx2"/>
                </a:solidFill>
                <a:latin typeface="Arial" panose="020B0604020202020204" pitchFamily="34" charset="0"/>
                <a:cs typeface="Arial" panose="020B0604020202020204" pitchFamily="34" charset="0"/>
              </a:rPr>
              <a:t>777 108</a:t>
            </a:r>
            <a:r>
              <a:rPr lang="en-US" sz="1000" b="0" i="0" baseline="30000" dirty="0">
                <a:solidFill>
                  <a:schemeClr val="tx2"/>
                </a:solidFill>
                <a:latin typeface="Arial" panose="020B0604020202020204" pitchFamily="34" charset="0"/>
                <a:cs typeface="Arial" panose="020B0604020202020204" pitchFamily="34" charset="0"/>
              </a:rPr>
              <a:t>th</a:t>
            </a:r>
            <a:r>
              <a:rPr lang="en-US" sz="1000" b="0" i="0" dirty="0">
                <a:solidFill>
                  <a:schemeClr val="tx2"/>
                </a:solidFill>
                <a:latin typeface="Arial" panose="020B0604020202020204" pitchFamily="34" charset="0"/>
                <a:cs typeface="Arial" panose="020B0604020202020204" pitchFamily="34" charset="0"/>
              </a:rPr>
              <a:t> Ave. NE, Suite 1200, Bellevue, WA 98004</a:t>
            </a:r>
          </a:p>
        </p:txBody>
      </p:sp>
      <p:sp>
        <p:nvSpPr>
          <p:cNvPr id="15" name="Date Placeholder 3">
            <a:extLst>
              <a:ext uri="{FF2B5EF4-FFF2-40B4-BE49-F238E27FC236}">
                <a16:creationId xmlns:a16="http://schemas.microsoft.com/office/drawing/2014/main" id="{E7240DA8-4A2A-9545-B8BA-76E8A8DBAD64}"/>
              </a:ext>
            </a:extLst>
          </p:cNvPr>
          <p:cNvSpPr>
            <a:spLocks noGrp="1"/>
          </p:cNvSpPr>
          <p:nvPr>
            <p:ph type="dt" sz="half" idx="2"/>
          </p:nvPr>
        </p:nvSpPr>
        <p:spPr>
          <a:xfrm>
            <a:off x="492211" y="6356350"/>
            <a:ext cx="989348" cy="365125"/>
          </a:xfrm>
          <a:prstGeom prst="rect">
            <a:avLst/>
          </a:prstGeom>
        </p:spPr>
        <p:txBody>
          <a:bodyPr vert="horz" lIns="91440" tIns="45720" rIns="91440" bIns="45720" rtlCol="0" anchor="ctr"/>
          <a:lstStyle>
            <a:lvl1pPr algn="l">
              <a:defRPr sz="1000" b="0" i="0">
                <a:solidFill>
                  <a:schemeClr val="tx1">
                    <a:tint val="75000"/>
                  </a:schemeClr>
                </a:solidFill>
                <a:latin typeface="Arial Narrow" panose="020B0604020202020204" pitchFamily="34" charset="0"/>
                <a:cs typeface="Arial Narrow" panose="020B0604020202020204" pitchFamily="34" charset="0"/>
              </a:defRPr>
            </a:lvl1pPr>
          </a:lstStyle>
          <a:p>
            <a:r>
              <a:rPr lang="en-US" dirty="0"/>
              <a:t>Form # X/XX</a:t>
            </a:r>
          </a:p>
        </p:txBody>
      </p:sp>
      <p:sp>
        <p:nvSpPr>
          <p:cNvPr id="16" name="Footer Placeholder 4">
            <a:extLst>
              <a:ext uri="{FF2B5EF4-FFF2-40B4-BE49-F238E27FC236}">
                <a16:creationId xmlns:a16="http://schemas.microsoft.com/office/drawing/2014/main" id="{E7ABFDB4-B30C-7C4A-8188-F04D5AA93FCE}"/>
              </a:ext>
            </a:extLst>
          </p:cNvPr>
          <p:cNvSpPr>
            <a:spLocks noGrp="1"/>
          </p:cNvSpPr>
          <p:nvPr>
            <p:ph type="ftr" sz="quarter" idx="3"/>
          </p:nvPr>
        </p:nvSpPr>
        <p:spPr>
          <a:xfrm>
            <a:off x="1597306" y="6356350"/>
            <a:ext cx="8993529" cy="365125"/>
          </a:xfrm>
          <a:prstGeom prst="rect">
            <a:avLst/>
          </a:prstGeom>
        </p:spPr>
        <p:txBody>
          <a:bodyPr vert="horz" lIns="91440" tIns="45720" rIns="91440" bIns="45720" rtlCol="0" anchor="ctr"/>
          <a:lstStyle>
            <a:lvl1pPr algn="ctr">
              <a:defRPr sz="1000" b="0" i="0">
                <a:solidFill>
                  <a:schemeClr val="tx1">
                    <a:tint val="75000"/>
                  </a:schemeClr>
                </a:solidFill>
                <a:latin typeface="Arial Narrow" panose="020B0604020202020204" pitchFamily="34" charset="0"/>
                <a:cs typeface="Arial Narrow" panose="020B0604020202020204" pitchFamily="34" charset="0"/>
              </a:defRPr>
            </a:lvl1pPr>
          </a:lstStyle>
          <a:p>
            <a:r>
              <a:rPr lang="en-US"/>
              <a:t>Audience disclosure in here</a:t>
            </a:r>
            <a:endParaRPr lang="en-US" dirty="0"/>
          </a:p>
        </p:txBody>
      </p:sp>
      <p:sp>
        <p:nvSpPr>
          <p:cNvPr id="17" name="Slide Number Placeholder 5">
            <a:extLst>
              <a:ext uri="{FF2B5EF4-FFF2-40B4-BE49-F238E27FC236}">
                <a16:creationId xmlns:a16="http://schemas.microsoft.com/office/drawing/2014/main" id="{E6310DE6-1DE0-F14B-B0D3-5ADF9D85295C}"/>
              </a:ext>
            </a:extLst>
          </p:cNvPr>
          <p:cNvSpPr>
            <a:spLocks noGrp="1"/>
          </p:cNvSpPr>
          <p:nvPr>
            <p:ph type="sldNum" sz="quarter" idx="4"/>
          </p:nvPr>
        </p:nvSpPr>
        <p:spPr>
          <a:xfrm>
            <a:off x="10706583" y="6356350"/>
            <a:ext cx="970552" cy="365125"/>
          </a:xfrm>
          <a:prstGeom prst="rect">
            <a:avLst/>
          </a:prstGeom>
        </p:spPr>
        <p:txBody>
          <a:bodyPr vert="horz" lIns="91440" tIns="45720" rIns="91440" bIns="45720" rtlCol="0" anchor="ctr"/>
          <a:lstStyle>
            <a:lvl1pPr algn="r">
              <a:defRPr sz="1000" b="0" i="0">
                <a:solidFill>
                  <a:schemeClr val="tx1">
                    <a:tint val="75000"/>
                  </a:schemeClr>
                </a:solidFill>
                <a:latin typeface="Arial Narrow" panose="020B0604020202020204" pitchFamily="34" charset="0"/>
                <a:cs typeface="Arial Narrow" panose="020B0604020202020204" pitchFamily="34" charset="0"/>
              </a:defRPr>
            </a:lvl1pPr>
          </a:lstStyle>
          <a:p>
            <a:r>
              <a:rPr lang="en-US"/>
              <a:t>X/XX</a:t>
            </a:r>
            <a:endParaRPr lang="en-US" dirty="0"/>
          </a:p>
        </p:txBody>
      </p:sp>
    </p:spTree>
    <p:extLst>
      <p:ext uri="{BB962C8B-B14F-4D97-AF65-F5344CB8AC3E}">
        <p14:creationId xmlns:p14="http://schemas.microsoft.com/office/powerpoint/2010/main" val="1080937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0/50 block image - LEFT">
    <p:spTree>
      <p:nvGrpSpPr>
        <p:cNvPr id="1" name=""/>
        <p:cNvGrpSpPr/>
        <p:nvPr/>
      </p:nvGrpSpPr>
      <p:grpSpPr>
        <a:xfrm>
          <a:off x="0" y="0"/>
          <a:ext cx="0" cy="0"/>
          <a:chOff x="0" y="0"/>
          <a:chExt cx="0" cy="0"/>
        </a:xfrm>
      </p:grpSpPr>
      <p:pic>
        <p:nvPicPr>
          <p:cNvPr id="11" name="Picture 10" descr="Shape&#10;&#10;Description automatically generated with medium confidence">
            <a:extLst>
              <a:ext uri="{FF2B5EF4-FFF2-40B4-BE49-F238E27FC236}">
                <a16:creationId xmlns:a16="http://schemas.microsoft.com/office/drawing/2014/main" id="{58A50E39-5100-D726-ABE9-FECA2EF97DCD}"/>
              </a:ext>
            </a:extLst>
          </p:cNvPr>
          <p:cNvPicPr>
            <a:picLocks noChangeAspect="1"/>
          </p:cNvPicPr>
          <p:nvPr userDrawn="1"/>
        </p:nvPicPr>
        <p:blipFill>
          <a:blip r:embed="rId2"/>
          <a:stretch>
            <a:fillRect/>
          </a:stretch>
        </p:blipFill>
        <p:spPr>
          <a:xfrm flipH="1">
            <a:off x="0" y="4034738"/>
            <a:ext cx="5311650" cy="2829853"/>
          </a:xfrm>
          <a:prstGeom prst="rect">
            <a:avLst/>
          </a:prstGeom>
        </p:spPr>
      </p:pic>
      <p:sp>
        <p:nvSpPr>
          <p:cNvPr id="18" name="Picture Placeholder 17">
            <a:extLst>
              <a:ext uri="{FF2B5EF4-FFF2-40B4-BE49-F238E27FC236}">
                <a16:creationId xmlns:a16="http://schemas.microsoft.com/office/drawing/2014/main" id="{E826EBC2-4DC2-2B43-9AFE-6F29F5D2475F}"/>
              </a:ext>
            </a:extLst>
          </p:cNvPr>
          <p:cNvSpPr>
            <a:spLocks noGrp="1"/>
          </p:cNvSpPr>
          <p:nvPr>
            <p:ph type="pic" sz="quarter" idx="11"/>
          </p:nvPr>
        </p:nvSpPr>
        <p:spPr>
          <a:xfrm>
            <a:off x="0" y="74136"/>
            <a:ext cx="6005492" cy="6783863"/>
          </a:xfrm>
          <a:solidFill>
            <a:schemeClr val="bg2"/>
          </a:solidFill>
        </p:spPr>
        <p:txBody>
          <a:bodyPr/>
          <a:lstStyle/>
          <a:p>
            <a:endParaRPr lang="en-US"/>
          </a:p>
        </p:txBody>
      </p:sp>
      <p:sp>
        <p:nvSpPr>
          <p:cNvPr id="2" name="Title 1">
            <a:extLst>
              <a:ext uri="{FF2B5EF4-FFF2-40B4-BE49-F238E27FC236}">
                <a16:creationId xmlns:a16="http://schemas.microsoft.com/office/drawing/2014/main" id="{982ACCE3-5E36-7849-A09D-4E8810E490AA}"/>
              </a:ext>
            </a:extLst>
          </p:cNvPr>
          <p:cNvSpPr>
            <a:spLocks noGrp="1"/>
          </p:cNvSpPr>
          <p:nvPr>
            <p:ph type="title"/>
          </p:nvPr>
        </p:nvSpPr>
        <p:spPr>
          <a:xfrm>
            <a:off x="6186509" y="365125"/>
            <a:ext cx="5480327"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D086354-B3B6-E34D-B5E7-266255ACD384}"/>
              </a:ext>
            </a:extLst>
          </p:cNvPr>
          <p:cNvSpPr>
            <a:spLocks noGrp="1"/>
          </p:cNvSpPr>
          <p:nvPr>
            <p:ph sz="half" idx="1"/>
          </p:nvPr>
        </p:nvSpPr>
        <p:spPr>
          <a:xfrm>
            <a:off x="6279109" y="1874730"/>
            <a:ext cx="5398026" cy="36654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Text&#10;&#10;Description automatically generated with low confidence">
            <a:extLst>
              <a:ext uri="{FF2B5EF4-FFF2-40B4-BE49-F238E27FC236}">
                <a16:creationId xmlns:a16="http://schemas.microsoft.com/office/drawing/2014/main" id="{8164EAE7-7A94-924F-9E05-C24535F5C8D1}"/>
              </a:ext>
            </a:extLst>
          </p:cNvPr>
          <p:cNvPicPr>
            <a:picLocks noChangeAspect="1"/>
          </p:cNvPicPr>
          <p:nvPr userDrawn="1"/>
        </p:nvPicPr>
        <p:blipFill>
          <a:blip r:embed="rId3"/>
          <a:stretch>
            <a:fillRect/>
          </a:stretch>
        </p:blipFill>
        <p:spPr>
          <a:xfrm>
            <a:off x="9950208" y="6356350"/>
            <a:ext cx="1736007" cy="294794"/>
          </a:xfrm>
          <a:prstGeom prst="rect">
            <a:avLst/>
          </a:prstGeom>
        </p:spPr>
      </p:pic>
      <p:sp>
        <p:nvSpPr>
          <p:cNvPr id="13" name="Date Placeholder 3">
            <a:extLst>
              <a:ext uri="{FF2B5EF4-FFF2-40B4-BE49-F238E27FC236}">
                <a16:creationId xmlns:a16="http://schemas.microsoft.com/office/drawing/2014/main" id="{A9B1D7FF-590F-1C44-9181-ECFE5036F89D}"/>
              </a:ext>
            </a:extLst>
          </p:cNvPr>
          <p:cNvSpPr>
            <a:spLocks noGrp="1"/>
          </p:cNvSpPr>
          <p:nvPr>
            <p:ph type="dt" sz="half" idx="10"/>
          </p:nvPr>
        </p:nvSpPr>
        <p:spPr>
          <a:xfrm>
            <a:off x="1299616" y="6356350"/>
            <a:ext cx="1105095" cy="365125"/>
          </a:xfrm>
          <a:prstGeom prst="rect">
            <a:avLst/>
          </a:prstGeom>
        </p:spPr>
        <p:txBody>
          <a:bodyPr vert="horz" lIns="91440" tIns="45720" rIns="91440" bIns="45720" rtlCol="0" anchor="ctr"/>
          <a:lstStyle>
            <a:lvl1pPr algn="l">
              <a:defRPr sz="1000" b="0" i="0">
                <a:solidFill>
                  <a:schemeClr val="bg1"/>
                </a:solidFill>
                <a:latin typeface="Arial Narrow" panose="020B0604020202020204" pitchFamily="34" charset="0"/>
                <a:cs typeface="Arial Narrow" panose="020B0604020202020204" pitchFamily="34" charset="0"/>
              </a:defRPr>
            </a:lvl1pPr>
          </a:lstStyle>
          <a:p>
            <a:r>
              <a:rPr lang="en-US"/>
              <a:t>Form # X/XX</a:t>
            </a:r>
            <a:endParaRPr lang="en-US" dirty="0"/>
          </a:p>
        </p:txBody>
      </p:sp>
      <p:sp>
        <p:nvSpPr>
          <p:cNvPr id="14" name="Footer Placeholder 4">
            <a:extLst>
              <a:ext uri="{FF2B5EF4-FFF2-40B4-BE49-F238E27FC236}">
                <a16:creationId xmlns:a16="http://schemas.microsoft.com/office/drawing/2014/main" id="{B8A2A68D-3BCA-824B-918E-457F1966BEC9}"/>
              </a:ext>
            </a:extLst>
          </p:cNvPr>
          <p:cNvSpPr>
            <a:spLocks noGrp="1"/>
          </p:cNvSpPr>
          <p:nvPr>
            <p:ph type="ftr" sz="quarter" idx="3"/>
          </p:nvPr>
        </p:nvSpPr>
        <p:spPr>
          <a:xfrm>
            <a:off x="6268812" y="6356350"/>
            <a:ext cx="3319326"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a:t>Audience disclosure in here</a:t>
            </a:r>
            <a:endParaRPr lang="en-US" dirty="0"/>
          </a:p>
        </p:txBody>
      </p:sp>
      <p:sp>
        <p:nvSpPr>
          <p:cNvPr id="15" name="Slide Number Placeholder 5">
            <a:extLst>
              <a:ext uri="{FF2B5EF4-FFF2-40B4-BE49-F238E27FC236}">
                <a16:creationId xmlns:a16="http://schemas.microsoft.com/office/drawing/2014/main" id="{57FACCD5-EA2D-3E4E-A669-F8437549BEA1}"/>
              </a:ext>
            </a:extLst>
          </p:cNvPr>
          <p:cNvSpPr>
            <a:spLocks noGrp="1"/>
          </p:cNvSpPr>
          <p:nvPr>
            <p:ph type="sldNum" sz="quarter" idx="4"/>
          </p:nvPr>
        </p:nvSpPr>
        <p:spPr>
          <a:xfrm>
            <a:off x="447198" y="6356350"/>
            <a:ext cx="537703" cy="365125"/>
          </a:xfrm>
          <a:prstGeom prst="rect">
            <a:avLst/>
          </a:prstGeom>
        </p:spPr>
        <p:txBody>
          <a:bodyPr vert="horz" lIns="91440" tIns="45720" rIns="91440" bIns="45720" rtlCol="0" anchor="ctr"/>
          <a:lstStyle>
            <a:lvl1pPr algn="l">
              <a:defRPr lang="en-US" sz="1000" b="0" i="0" kern="1200" smtClean="0">
                <a:solidFill>
                  <a:schemeClr val="bg1"/>
                </a:solidFill>
                <a:latin typeface="Arial Narrow" panose="020B0604020202020204" pitchFamily="34" charset="0"/>
                <a:ea typeface="+mn-ea"/>
                <a:cs typeface="Arial Narrow" panose="020B0604020202020204" pitchFamily="34" charset="0"/>
              </a:defRPr>
            </a:lvl1pPr>
          </a:lstStyle>
          <a:p>
            <a:fld id="{E43B9BDD-8A1A-5F48-B919-E747AEBE074E}" type="slidenum">
              <a:rPr lang="en-US" smtClean="0"/>
              <a:pPr/>
              <a:t>‹#›</a:t>
            </a:fld>
            <a:endParaRPr lang="en-US" dirty="0"/>
          </a:p>
        </p:txBody>
      </p:sp>
      <p:cxnSp>
        <p:nvCxnSpPr>
          <p:cNvPr id="10" name="Straight Connector 9">
            <a:extLst>
              <a:ext uri="{FF2B5EF4-FFF2-40B4-BE49-F238E27FC236}">
                <a16:creationId xmlns:a16="http://schemas.microsoft.com/office/drawing/2014/main" id="{58C53F8D-FA8D-D44B-849E-54FAEFDCC087}"/>
              </a:ext>
            </a:extLst>
          </p:cNvPr>
          <p:cNvCxnSpPr>
            <a:cxnSpLocks/>
          </p:cNvCxnSpPr>
          <p:nvPr userDrawn="1"/>
        </p:nvCxnSpPr>
        <p:spPr>
          <a:xfrm>
            <a:off x="-24714" y="0"/>
            <a:ext cx="12229071" cy="12357"/>
          </a:xfrm>
          <a:prstGeom prst="line">
            <a:avLst/>
          </a:prstGeom>
          <a:ln w="127000">
            <a:gradFill>
              <a:gsLst>
                <a:gs pos="0">
                  <a:srgbClr val="22324E"/>
                </a:gs>
                <a:gs pos="75000">
                  <a:srgbClr val="8ABF2E"/>
                </a:gs>
                <a:gs pos="50000">
                  <a:srgbClr val="5BBBEB"/>
                </a:gs>
                <a:gs pos="25000">
                  <a:srgbClr val="007DD7"/>
                </a:gs>
                <a:gs pos="100000">
                  <a:srgbClr val="FFB000"/>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9326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Sub-section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9C2402-C8A1-A14F-8ADD-6B0E7307B048}"/>
              </a:ext>
            </a:extLst>
          </p:cNvPr>
          <p:cNvSpPr>
            <a:spLocks noGrp="1"/>
          </p:cNvSpPr>
          <p:nvPr>
            <p:ph type="body" idx="1"/>
          </p:nvPr>
        </p:nvSpPr>
        <p:spPr>
          <a:xfrm>
            <a:off x="492213" y="1870075"/>
            <a:ext cx="5505364" cy="456356"/>
          </a:xfrm>
        </p:spPr>
        <p:txBody>
          <a:bodyPr anchor="b"/>
          <a:lstStyle>
            <a:lvl1pPr marL="0" indent="0">
              <a:buNone/>
              <a:defRPr sz="2400" b="1" i="0">
                <a:latin typeface="Calibre Semibold" panose="020B050303020206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171397-72FB-D440-8727-C09CEBE51F9D}"/>
              </a:ext>
            </a:extLst>
          </p:cNvPr>
          <p:cNvSpPr>
            <a:spLocks noGrp="1"/>
          </p:cNvSpPr>
          <p:nvPr>
            <p:ph sz="half" idx="2"/>
          </p:nvPr>
        </p:nvSpPr>
        <p:spPr>
          <a:xfrm>
            <a:off x="492213" y="2326431"/>
            <a:ext cx="5505364"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33CD0EF-98BD-084B-A8EA-8F4C6D083F35}"/>
              </a:ext>
            </a:extLst>
          </p:cNvPr>
          <p:cNvSpPr>
            <a:spLocks noGrp="1"/>
          </p:cNvSpPr>
          <p:nvPr>
            <p:ph type="body" sz="quarter" idx="3"/>
          </p:nvPr>
        </p:nvSpPr>
        <p:spPr>
          <a:xfrm>
            <a:off x="6172201" y="1870075"/>
            <a:ext cx="5504934" cy="456356"/>
          </a:xfrm>
        </p:spPr>
        <p:txBody>
          <a:bodyPr anchor="b"/>
          <a:lstStyle>
            <a:lvl1pPr marL="0" indent="0">
              <a:buNone/>
              <a:defRPr sz="2400" b="1" i="0">
                <a:latin typeface="Calibre Semibold" panose="020B050303020206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740F5C-396E-D643-9476-041C880D1ED0}"/>
              </a:ext>
            </a:extLst>
          </p:cNvPr>
          <p:cNvSpPr>
            <a:spLocks noGrp="1"/>
          </p:cNvSpPr>
          <p:nvPr>
            <p:ph sz="quarter" idx="4"/>
          </p:nvPr>
        </p:nvSpPr>
        <p:spPr>
          <a:xfrm>
            <a:off x="6172200" y="2326431"/>
            <a:ext cx="550493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a:extLst>
              <a:ext uri="{FF2B5EF4-FFF2-40B4-BE49-F238E27FC236}">
                <a16:creationId xmlns:a16="http://schemas.microsoft.com/office/drawing/2014/main" id="{439B9A72-E712-9543-BC6E-D4E5B26FF7B8}"/>
              </a:ext>
            </a:extLst>
          </p:cNvPr>
          <p:cNvSpPr>
            <a:spLocks noGrp="1"/>
          </p:cNvSpPr>
          <p:nvPr>
            <p:ph type="title"/>
          </p:nvPr>
        </p:nvSpPr>
        <p:spPr>
          <a:xfrm>
            <a:off x="399611" y="365125"/>
            <a:ext cx="11184924" cy="1325563"/>
          </a:xfrm>
          <a:prstGeom prst="rect">
            <a:avLst/>
          </a:prstGeom>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B09A95C5-0051-3A43-8894-3C43B160CE2D}"/>
              </a:ext>
            </a:extLst>
          </p:cNvPr>
          <p:cNvCxnSpPr>
            <a:cxnSpLocks/>
          </p:cNvCxnSpPr>
          <p:nvPr userDrawn="1"/>
        </p:nvCxnSpPr>
        <p:spPr>
          <a:xfrm>
            <a:off x="-24714" y="0"/>
            <a:ext cx="12229071" cy="12357"/>
          </a:xfrm>
          <a:prstGeom prst="line">
            <a:avLst/>
          </a:prstGeom>
          <a:ln w="127000">
            <a:gradFill>
              <a:gsLst>
                <a:gs pos="0">
                  <a:srgbClr val="22324E"/>
                </a:gs>
                <a:gs pos="75000">
                  <a:srgbClr val="8ABF2E"/>
                </a:gs>
                <a:gs pos="50000">
                  <a:srgbClr val="5BBBEB"/>
                </a:gs>
                <a:gs pos="25000">
                  <a:srgbClr val="007DD7"/>
                </a:gs>
                <a:gs pos="100000">
                  <a:srgbClr val="FFB000"/>
                </a:gs>
              </a:gsLst>
              <a:lin ang="0" scaled="0"/>
            </a:gradFill>
          </a:ln>
        </p:spPr>
        <p:style>
          <a:lnRef idx="1">
            <a:schemeClr val="accent1"/>
          </a:lnRef>
          <a:fillRef idx="0">
            <a:schemeClr val="accent1"/>
          </a:fillRef>
          <a:effectRef idx="0">
            <a:schemeClr val="accent1"/>
          </a:effectRef>
          <a:fontRef idx="minor">
            <a:schemeClr val="tx1"/>
          </a:fontRef>
        </p:style>
      </p:cxnSp>
      <p:pic>
        <p:nvPicPr>
          <p:cNvPr id="13" name="Picture 12" descr="Text&#10;&#10;Description automatically generated with low confidence">
            <a:extLst>
              <a:ext uri="{FF2B5EF4-FFF2-40B4-BE49-F238E27FC236}">
                <a16:creationId xmlns:a16="http://schemas.microsoft.com/office/drawing/2014/main" id="{5E71A5CC-D83F-731E-7F77-52DD69213CCC}"/>
              </a:ext>
            </a:extLst>
          </p:cNvPr>
          <p:cNvPicPr>
            <a:picLocks noChangeAspect="1"/>
          </p:cNvPicPr>
          <p:nvPr userDrawn="1"/>
        </p:nvPicPr>
        <p:blipFill>
          <a:blip r:embed="rId2"/>
          <a:stretch>
            <a:fillRect/>
          </a:stretch>
        </p:blipFill>
        <p:spPr>
          <a:xfrm>
            <a:off x="9941128" y="6356349"/>
            <a:ext cx="1736007" cy="294794"/>
          </a:xfrm>
          <a:prstGeom prst="rect">
            <a:avLst/>
          </a:prstGeom>
        </p:spPr>
      </p:pic>
      <p:sp>
        <p:nvSpPr>
          <p:cNvPr id="19" name="Date Placeholder 3">
            <a:extLst>
              <a:ext uri="{FF2B5EF4-FFF2-40B4-BE49-F238E27FC236}">
                <a16:creationId xmlns:a16="http://schemas.microsoft.com/office/drawing/2014/main" id="{C5BA121A-7C69-AEDB-AF08-88FBA7D50D0D}"/>
              </a:ext>
            </a:extLst>
          </p:cNvPr>
          <p:cNvSpPr>
            <a:spLocks noGrp="1"/>
          </p:cNvSpPr>
          <p:nvPr>
            <p:ph type="dt" sz="half" idx="10"/>
          </p:nvPr>
        </p:nvSpPr>
        <p:spPr>
          <a:xfrm>
            <a:off x="1258187" y="6356349"/>
            <a:ext cx="1340634"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Form # X/XX</a:t>
            </a:r>
          </a:p>
        </p:txBody>
      </p:sp>
      <p:sp>
        <p:nvSpPr>
          <p:cNvPr id="20" name="Footer Placeholder 4">
            <a:extLst>
              <a:ext uri="{FF2B5EF4-FFF2-40B4-BE49-F238E27FC236}">
                <a16:creationId xmlns:a16="http://schemas.microsoft.com/office/drawing/2014/main" id="{35E1BAE9-2B14-F460-D5F9-82E106CF4536}"/>
              </a:ext>
            </a:extLst>
          </p:cNvPr>
          <p:cNvSpPr>
            <a:spLocks noGrp="1"/>
          </p:cNvSpPr>
          <p:nvPr>
            <p:ph type="ftr" sz="quarter" idx="11"/>
          </p:nvPr>
        </p:nvSpPr>
        <p:spPr>
          <a:xfrm>
            <a:off x="2932669" y="6356350"/>
            <a:ext cx="6314303" cy="365125"/>
          </a:xfrm>
          <a:prstGeom prst="rect">
            <a:avLst/>
          </a:prstGeom>
        </p:spPr>
        <p:txBody>
          <a:bodyPr vert="horz" lIns="91440" tIns="45720" rIns="91440" bIns="45720" rtlCol="0" anchor="ctr"/>
          <a:lstStyle>
            <a:lvl1pPr algn="ctr">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Audience disclosure in here</a:t>
            </a:r>
          </a:p>
        </p:txBody>
      </p:sp>
      <p:sp>
        <p:nvSpPr>
          <p:cNvPr id="21" name="Slide Number Placeholder 5">
            <a:extLst>
              <a:ext uri="{FF2B5EF4-FFF2-40B4-BE49-F238E27FC236}">
                <a16:creationId xmlns:a16="http://schemas.microsoft.com/office/drawing/2014/main" id="{4C267D0C-CDEB-C3FE-7E22-ABF8D2E62870}"/>
              </a:ext>
            </a:extLst>
          </p:cNvPr>
          <p:cNvSpPr>
            <a:spLocks noGrp="1"/>
          </p:cNvSpPr>
          <p:nvPr>
            <p:ph type="sldNum" sz="quarter" idx="12"/>
          </p:nvPr>
        </p:nvSpPr>
        <p:spPr>
          <a:xfrm>
            <a:off x="429982" y="6356349"/>
            <a:ext cx="494357"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fld id="{E43B9BDD-8A1A-5F48-B919-E747AEBE074E}" type="slidenum">
              <a:rPr lang="en-US" smtClean="0"/>
              <a:pPr/>
              <a:t>‹#›</a:t>
            </a:fld>
            <a:endParaRPr lang="en-US" dirty="0"/>
          </a:p>
        </p:txBody>
      </p:sp>
    </p:spTree>
    <p:extLst>
      <p:ext uri="{BB962C8B-B14F-4D97-AF65-F5344CB8AC3E}">
        <p14:creationId xmlns:p14="http://schemas.microsoft.com/office/powerpoint/2010/main" val="1452201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wo gray box content">
    <p:spTree>
      <p:nvGrpSpPr>
        <p:cNvPr id="1" name=""/>
        <p:cNvGrpSpPr/>
        <p:nvPr/>
      </p:nvGrpSpPr>
      <p:grpSpPr>
        <a:xfrm>
          <a:off x="0" y="0"/>
          <a:ext cx="0" cy="0"/>
          <a:chOff x="0" y="0"/>
          <a:chExt cx="0" cy="0"/>
        </a:xfrm>
      </p:grpSpPr>
      <p:sp>
        <p:nvSpPr>
          <p:cNvPr id="39" name="SmartArt Placeholder 8">
            <a:extLst>
              <a:ext uri="{FF2B5EF4-FFF2-40B4-BE49-F238E27FC236}">
                <a16:creationId xmlns:a16="http://schemas.microsoft.com/office/drawing/2014/main" id="{DA75D428-7F37-BD44-B344-4377CAAC06FC}"/>
              </a:ext>
            </a:extLst>
          </p:cNvPr>
          <p:cNvSpPr>
            <a:spLocks noGrp="1"/>
          </p:cNvSpPr>
          <p:nvPr>
            <p:ph type="dgm" sz="quarter" idx="18" hasCustomPrompt="1"/>
          </p:nvPr>
        </p:nvSpPr>
        <p:spPr>
          <a:xfrm>
            <a:off x="6189637" y="1870076"/>
            <a:ext cx="5459392" cy="3720392"/>
          </a:xfrm>
          <a:prstGeom prst="rect">
            <a:avLst/>
          </a:prstGeom>
          <a:solidFill>
            <a:srgbClr val="F5F5F4"/>
          </a:solidFill>
        </p:spPr>
        <p:txBody>
          <a:bodyPr/>
          <a:lstStyle>
            <a:lvl1pPr marL="0" indent="0">
              <a:buNone/>
              <a:defRPr/>
            </a:lvl1pPr>
          </a:lstStyle>
          <a:p>
            <a:r>
              <a:rPr lang="en-US" dirty="0"/>
              <a:t> </a:t>
            </a:r>
          </a:p>
        </p:txBody>
      </p:sp>
      <p:sp>
        <p:nvSpPr>
          <p:cNvPr id="9" name="SmartArt Placeholder 8">
            <a:extLst>
              <a:ext uri="{FF2B5EF4-FFF2-40B4-BE49-F238E27FC236}">
                <a16:creationId xmlns:a16="http://schemas.microsoft.com/office/drawing/2014/main" id="{D43D31B6-5747-864A-8EBA-5863A89A2435}"/>
              </a:ext>
            </a:extLst>
          </p:cNvPr>
          <p:cNvSpPr>
            <a:spLocks noGrp="1"/>
          </p:cNvSpPr>
          <p:nvPr>
            <p:ph type="dgm" sz="quarter" idx="17" hasCustomPrompt="1"/>
          </p:nvPr>
        </p:nvSpPr>
        <p:spPr>
          <a:xfrm>
            <a:off x="511863" y="1870076"/>
            <a:ext cx="5459392" cy="3720392"/>
          </a:xfrm>
          <a:prstGeom prst="rect">
            <a:avLst/>
          </a:prstGeom>
          <a:solidFill>
            <a:srgbClr val="F5F5F4"/>
          </a:solidFill>
        </p:spPr>
        <p:txBody>
          <a:bodyPr/>
          <a:lstStyle>
            <a:lvl1pPr marL="0" indent="0">
              <a:buNone/>
              <a:defRPr/>
            </a:lvl1pPr>
          </a:lstStyle>
          <a:p>
            <a:r>
              <a:rPr lang="en-US" dirty="0"/>
              <a:t> </a:t>
            </a:r>
          </a:p>
        </p:txBody>
      </p:sp>
      <p:sp>
        <p:nvSpPr>
          <p:cNvPr id="3" name="Text Placeholder 2">
            <a:extLst>
              <a:ext uri="{FF2B5EF4-FFF2-40B4-BE49-F238E27FC236}">
                <a16:creationId xmlns:a16="http://schemas.microsoft.com/office/drawing/2014/main" id="{429C2402-C8A1-A14F-8ADD-6B0E7307B048}"/>
              </a:ext>
            </a:extLst>
          </p:cNvPr>
          <p:cNvSpPr>
            <a:spLocks noGrp="1"/>
          </p:cNvSpPr>
          <p:nvPr>
            <p:ph type="body" idx="1"/>
          </p:nvPr>
        </p:nvSpPr>
        <p:spPr>
          <a:xfrm>
            <a:off x="673368" y="2015466"/>
            <a:ext cx="5136382" cy="702699"/>
          </a:xfrm>
        </p:spPr>
        <p:txBody>
          <a:bodyPr anchor="b"/>
          <a:lstStyle>
            <a:lvl1pPr marL="0" indent="0">
              <a:buNone/>
              <a:defRPr sz="2400" b="1" i="0">
                <a:latin typeface="Calibre Semibold" panose="020B050303020206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2171397-72FB-D440-8727-C09CEBE51F9D}"/>
              </a:ext>
            </a:extLst>
          </p:cNvPr>
          <p:cNvSpPr>
            <a:spLocks noGrp="1"/>
          </p:cNvSpPr>
          <p:nvPr>
            <p:ph sz="half" idx="2"/>
          </p:nvPr>
        </p:nvSpPr>
        <p:spPr>
          <a:xfrm>
            <a:off x="673368" y="2922723"/>
            <a:ext cx="5136382" cy="25338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ext Placeholder 2">
            <a:extLst>
              <a:ext uri="{FF2B5EF4-FFF2-40B4-BE49-F238E27FC236}">
                <a16:creationId xmlns:a16="http://schemas.microsoft.com/office/drawing/2014/main" id="{A2865A7D-5E10-C94F-9C02-1A8DE4989E3E}"/>
              </a:ext>
            </a:extLst>
          </p:cNvPr>
          <p:cNvSpPr>
            <a:spLocks noGrp="1"/>
          </p:cNvSpPr>
          <p:nvPr>
            <p:ph type="body" idx="13"/>
          </p:nvPr>
        </p:nvSpPr>
        <p:spPr>
          <a:xfrm>
            <a:off x="6351142" y="2015466"/>
            <a:ext cx="5136382" cy="702699"/>
          </a:xfrm>
        </p:spPr>
        <p:txBody>
          <a:bodyPr anchor="b"/>
          <a:lstStyle>
            <a:lvl1pPr marL="0" indent="0">
              <a:buNone/>
              <a:defRPr sz="2400" b="1" i="0">
                <a:latin typeface="Calibre Semibold" panose="020B050303020206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4" name="Content Placeholder 3">
            <a:extLst>
              <a:ext uri="{FF2B5EF4-FFF2-40B4-BE49-F238E27FC236}">
                <a16:creationId xmlns:a16="http://schemas.microsoft.com/office/drawing/2014/main" id="{C763E09D-7DD3-8149-AF2B-7640022D6104}"/>
              </a:ext>
            </a:extLst>
          </p:cNvPr>
          <p:cNvSpPr>
            <a:spLocks noGrp="1"/>
          </p:cNvSpPr>
          <p:nvPr>
            <p:ph sz="half" idx="14"/>
          </p:nvPr>
        </p:nvSpPr>
        <p:spPr>
          <a:xfrm>
            <a:off x="6351142" y="2922723"/>
            <a:ext cx="5136382" cy="25338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Title 1">
            <a:extLst>
              <a:ext uri="{FF2B5EF4-FFF2-40B4-BE49-F238E27FC236}">
                <a16:creationId xmlns:a16="http://schemas.microsoft.com/office/drawing/2014/main" id="{3899CAE7-C2A0-904B-AB82-2D614ADD569C}"/>
              </a:ext>
            </a:extLst>
          </p:cNvPr>
          <p:cNvSpPr>
            <a:spLocks noGrp="1"/>
          </p:cNvSpPr>
          <p:nvPr>
            <p:ph type="title"/>
          </p:nvPr>
        </p:nvSpPr>
        <p:spPr>
          <a:xfrm>
            <a:off x="399611" y="365125"/>
            <a:ext cx="11184924" cy="1325563"/>
          </a:xfrm>
          <a:prstGeom prst="rect">
            <a:avLst/>
          </a:prstGeo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0C065ECE-25EB-CC4B-92FB-E0A1230CE43B}"/>
              </a:ext>
            </a:extLst>
          </p:cNvPr>
          <p:cNvCxnSpPr>
            <a:cxnSpLocks/>
          </p:cNvCxnSpPr>
          <p:nvPr userDrawn="1"/>
        </p:nvCxnSpPr>
        <p:spPr>
          <a:xfrm>
            <a:off x="-24714" y="0"/>
            <a:ext cx="12229071" cy="12357"/>
          </a:xfrm>
          <a:prstGeom prst="line">
            <a:avLst/>
          </a:prstGeom>
          <a:ln w="127000">
            <a:gradFill>
              <a:gsLst>
                <a:gs pos="0">
                  <a:srgbClr val="22324E"/>
                </a:gs>
                <a:gs pos="75000">
                  <a:srgbClr val="8ABF2E"/>
                </a:gs>
                <a:gs pos="50000">
                  <a:srgbClr val="5BBBEB"/>
                </a:gs>
                <a:gs pos="25000">
                  <a:srgbClr val="007DD7"/>
                </a:gs>
                <a:gs pos="100000">
                  <a:srgbClr val="FFB000"/>
                </a:gs>
              </a:gsLst>
              <a:lin ang="0" scaled="0"/>
            </a:gradFill>
          </a:ln>
        </p:spPr>
        <p:style>
          <a:lnRef idx="1">
            <a:schemeClr val="accent1"/>
          </a:lnRef>
          <a:fillRef idx="0">
            <a:schemeClr val="accent1"/>
          </a:fillRef>
          <a:effectRef idx="0">
            <a:schemeClr val="accent1"/>
          </a:effectRef>
          <a:fontRef idx="minor">
            <a:schemeClr val="tx1"/>
          </a:fontRef>
        </p:style>
      </p:cxnSp>
      <p:pic>
        <p:nvPicPr>
          <p:cNvPr id="19" name="Picture 18" descr="Text&#10;&#10;Description automatically generated with low confidence">
            <a:extLst>
              <a:ext uri="{FF2B5EF4-FFF2-40B4-BE49-F238E27FC236}">
                <a16:creationId xmlns:a16="http://schemas.microsoft.com/office/drawing/2014/main" id="{E5AF1764-454D-B6C4-50ED-063ADDC9F9F0}"/>
              </a:ext>
            </a:extLst>
          </p:cNvPr>
          <p:cNvPicPr>
            <a:picLocks noChangeAspect="1"/>
          </p:cNvPicPr>
          <p:nvPr userDrawn="1"/>
        </p:nvPicPr>
        <p:blipFill>
          <a:blip r:embed="rId2"/>
          <a:stretch>
            <a:fillRect/>
          </a:stretch>
        </p:blipFill>
        <p:spPr>
          <a:xfrm>
            <a:off x="9941128" y="6356349"/>
            <a:ext cx="1736007" cy="294794"/>
          </a:xfrm>
          <a:prstGeom prst="rect">
            <a:avLst/>
          </a:prstGeom>
        </p:spPr>
      </p:pic>
      <p:sp>
        <p:nvSpPr>
          <p:cNvPr id="20" name="Date Placeholder 3">
            <a:extLst>
              <a:ext uri="{FF2B5EF4-FFF2-40B4-BE49-F238E27FC236}">
                <a16:creationId xmlns:a16="http://schemas.microsoft.com/office/drawing/2014/main" id="{C1D867B1-3325-6946-3692-294D98866A37}"/>
              </a:ext>
            </a:extLst>
          </p:cNvPr>
          <p:cNvSpPr>
            <a:spLocks noGrp="1"/>
          </p:cNvSpPr>
          <p:nvPr>
            <p:ph type="dt" sz="half" idx="10"/>
          </p:nvPr>
        </p:nvSpPr>
        <p:spPr>
          <a:xfrm>
            <a:off x="1258187" y="6356349"/>
            <a:ext cx="1340634"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Form # X/XX</a:t>
            </a:r>
          </a:p>
        </p:txBody>
      </p:sp>
      <p:sp>
        <p:nvSpPr>
          <p:cNvPr id="21" name="Footer Placeholder 4">
            <a:extLst>
              <a:ext uri="{FF2B5EF4-FFF2-40B4-BE49-F238E27FC236}">
                <a16:creationId xmlns:a16="http://schemas.microsoft.com/office/drawing/2014/main" id="{9FB58342-33FD-5C15-77DE-4FA767763064}"/>
              </a:ext>
            </a:extLst>
          </p:cNvPr>
          <p:cNvSpPr>
            <a:spLocks noGrp="1"/>
          </p:cNvSpPr>
          <p:nvPr>
            <p:ph type="ftr" sz="quarter" idx="3"/>
          </p:nvPr>
        </p:nvSpPr>
        <p:spPr>
          <a:xfrm>
            <a:off x="2932669" y="6356350"/>
            <a:ext cx="6314303" cy="365125"/>
          </a:xfrm>
          <a:prstGeom prst="rect">
            <a:avLst/>
          </a:prstGeom>
        </p:spPr>
        <p:txBody>
          <a:bodyPr vert="horz" lIns="91440" tIns="45720" rIns="91440" bIns="45720" rtlCol="0" anchor="ctr"/>
          <a:lstStyle>
            <a:lvl1pPr algn="ctr">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Audience disclosure in here</a:t>
            </a:r>
          </a:p>
        </p:txBody>
      </p:sp>
      <p:sp>
        <p:nvSpPr>
          <p:cNvPr id="22" name="Slide Number Placeholder 5">
            <a:extLst>
              <a:ext uri="{FF2B5EF4-FFF2-40B4-BE49-F238E27FC236}">
                <a16:creationId xmlns:a16="http://schemas.microsoft.com/office/drawing/2014/main" id="{E548852F-E520-6232-1DAE-355268FBF1E8}"/>
              </a:ext>
            </a:extLst>
          </p:cNvPr>
          <p:cNvSpPr>
            <a:spLocks noGrp="1"/>
          </p:cNvSpPr>
          <p:nvPr>
            <p:ph type="sldNum" sz="quarter" idx="4"/>
          </p:nvPr>
        </p:nvSpPr>
        <p:spPr>
          <a:xfrm>
            <a:off x="429982" y="6356349"/>
            <a:ext cx="494357"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fld id="{E43B9BDD-8A1A-5F48-B919-E747AEBE074E}" type="slidenum">
              <a:rPr lang="en-US" smtClean="0"/>
              <a:pPr/>
              <a:t>‹#›</a:t>
            </a:fld>
            <a:endParaRPr lang="en-US" dirty="0"/>
          </a:p>
        </p:txBody>
      </p:sp>
    </p:spTree>
    <p:extLst>
      <p:ext uri="{BB962C8B-B14F-4D97-AF65-F5344CB8AC3E}">
        <p14:creationId xmlns:p14="http://schemas.microsoft.com/office/powerpoint/2010/main" val="2850140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hree gray box content">
    <p:spTree>
      <p:nvGrpSpPr>
        <p:cNvPr id="1" name=""/>
        <p:cNvGrpSpPr/>
        <p:nvPr/>
      </p:nvGrpSpPr>
      <p:grpSpPr>
        <a:xfrm>
          <a:off x="0" y="0"/>
          <a:ext cx="0" cy="0"/>
          <a:chOff x="0" y="0"/>
          <a:chExt cx="0" cy="0"/>
        </a:xfrm>
      </p:grpSpPr>
      <p:sp>
        <p:nvSpPr>
          <p:cNvPr id="40" name="SmartArt Placeholder 8">
            <a:extLst>
              <a:ext uri="{FF2B5EF4-FFF2-40B4-BE49-F238E27FC236}">
                <a16:creationId xmlns:a16="http://schemas.microsoft.com/office/drawing/2014/main" id="{C8FD75F3-0C2B-8541-A209-20EFE4D727B6}"/>
              </a:ext>
            </a:extLst>
          </p:cNvPr>
          <p:cNvSpPr>
            <a:spLocks noGrp="1"/>
          </p:cNvSpPr>
          <p:nvPr>
            <p:ph type="dgm" sz="quarter" idx="19" hasCustomPrompt="1"/>
          </p:nvPr>
        </p:nvSpPr>
        <p:spPr>
          <a:xfrm>
            <a:off x="8118992" y="1870076"/>
            <a:ext cx="3533775" cy="3720392"/>
          </a:xfrm>
          <a:prstGeom prst="rect">
            <a:avLst/>
          </a:prstGeom>
          <a:solidFill>
            <a:srgbClr val="F5F5F4"/>
          </a:solidFill>
        </p:spPr>
        <p:txBody>
          <a:bodyPr/>
          <a:lstStyle>
            <a:lvl1pPr marL="0" indent="0">
              <a:buNone/>
              <a:defRPr/>
            </a:lvl1pPr>
          </a:lstStyle>
          <a:p>
            <a:r>
              <a:rPr lang="en-US" dirty="0"/>
              <a:t> </a:t>
            </a:r>
          </a:p>
        </p:txBody>
      </p:sp>
      <p:sp>
        <p:nvSpPr>
          <p:cNvPr id="39" name="SmartArt Placeholder 8">
            <a:extLst>
              <a:ext uri="{FF2B5EF4-FFF2-40B4-BE49-F238E27FC236}">
                <a16:creationId xmlns:a16="http://schemas.microsoft.com/office/drawing/2014/main" id="{DA75D428-7F37-BD44-B344-4377CAAC06FC}"/>
              </a:ext>
            </a:extLst>
          </p:cNvPr>
          <p:cNvSpPr>
            <a:spLocks noGrp="1"/>
          </p:cNvSpPr>
          <p:nvPr>
            <p:ph type="dgm" sz="quarter" idx="18" hasCustomPrompt="1"/>
          </p:nvPr>
        </p:nvSpPr>
        <p:spPr>
          <a:xfrm>
            <a:off x="4321215" y="1870076"/>
            <a:ext cx="3533775" cy="3720392"/>
          </a:xfrm>
          <a:prstGeom prst="rect">
            <a:avLst/>
          </a:prstGeom>
          <a:solidFill>
            <a:srgbClr val="F5F5F4"/>
          </a:solidFill>
        </p:spPr>
        <p:txBody>
          <a:bodyPr/>
          <a:lstStyle>
            <a:lvl1pPr marL="0" indent="0">
              <a:buNone/>
              <a:defRPr/>
            </a:lvl1pPr>
          </a:lstStyle>
          <a:p>
            <a:r>
              <a:rPr lang="en-US" dirty="0"/>
              <a:t> </a:t>
            </a:r>
          </a:p>
        </p:txBody>
      </p:sp>
      <p:sp>
        <p:nvSpPr>
          <p:cNvPr id="9" name="SmartArt Placeholder 8">
            <a:extLst>
              <a:ext uri="{FF2B5EF4-FFF2-40B4-BE49-F238E27FC236}">
                <a16:creationId xmlns:a16="http://schemas.microsoft.com/office/drawing/2014/main" id="{D43D31B6-5747-864A-8EBA-5863A89A2435}"/>
              </a:ext>
            </a:extLst>
          </p:cNvPr>
          <p:cNvSpPr>
            <a:spLocks noGrp="1"/>
          </p:cNvSpPr>
          <p:nvPr>
            <p:ph type="dgm" sz="quarter" idx="17" hasCustomPrompt="1"/>
          </p:nvPr>
        </p:nvSpPr>
        <p:spPr>
          <a:xfrm>
            <a:off x="511863" y="1870076"/>
            <a:ext cx="3533775" cy="3720392"/>
          </a:xfrm>
          <a:prstGeom prst="rect">
            <a:avLst/>
          </a:prstGeom>
          <a:solidFill>
            <a:srgbClr val="F5F5F4"/>
          </a:solidFill>
        </p:spPr>
        <p:txBody>
          <a:bodyPr/>
          <a:lstStyle>
            <a:lvl1pPr marL="0" indent="0">
              <a:buNone/>
              <a:defRPr/>
            </a:lvl1pPr>
          </a:lstStyle>
          <a:p>
            <a:r>
              <a:rPr lang="en-US" dirty="0"/>
              <a:t> </a:t>
            </a:r>
          </a:p>
        </p:txBody>
      </p:sp>
      <p:sp>
        <p:nvSpPr>
          <p:cNvPr id="3" name="Text Placeholder 2">
            <a:extLst>
              <a:ext uri="{FF2B5EF4-FFF2-40B4-BE49-F238E27FC236}">
                <a16:creationId xmlns:a16="http://schemas.microsoft.com/office/drawing/2014/main" id="{429C2402-C8A1-A14F-8ADD-6B0E7307B048}"/>
              </a:ext>
            </a:extLst>
          </p:cNvPr>
          <p:cNvSpPr>
            <a:spLocks noGrp="1"/>
          </p:cNvSpPr>
          <p:nvPr>
            <p:ph type="body" idx="1"/>
          </p:nvPr>
        </p:nvSpPr>
        <p:spPr>
          <a:xfrm>
            <a:off x="632566" y="2006038"/>
            <a:ext cx="3324696" cy="863157"/>
          </a:xfrm>
        </p:spPr>
        <p:txBody>
          <a:bodyPr anchor="b"/>
          <a:lstStyle>
            <a:lvl1pPr marL="0" indent="0">
              <a:buNone/>
              <a:defRPr sz="2400" b="1" i="0">
                <a:latin typeface="Calibre Semibold" panose="020B050303020206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2171397-72FB-D440-8727-C09CEBE51F9D}"/>
              </a:ext>
            </a:extLst>
          </p:cNvPr>
          <p:cNvSpPr>
            <a:spLocks noGrp="1"/>
          </p:cNvSpPr>
          <p:nvPr>
            <p:ph sz="half" idx="2"/>
          </p:nvPr>
        </p:nvSpPr>
        <p:spPr>
          <a:xfrm>
            <a:off x="632566" y="2835968"/>
            <a:ext cx="3324696" cy="25638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ext Placeholder 2">
            <a:extLst>
              <a:ext uri="{FF2B5EF4-FFF2-40B4-BE49-F238E27FC236}">
                <a16:creationId xmlns:a16="http://schemas.microsoft.com/office/drawing/2014/main" id="{A2865A7D-5E10-C94F-9C02-1A8DE4989E3E}"/>
              </a:ext>
            </a:extLst>
          </p:cNvPr>
          <p:cNvSpPr>
            <a:spLocks noGrp="1"/>
          </p:cNvSpPr>
          <p:nvPr>
            <p:ph type="body" idx="13"/>
          </p:nvPr>
        </p:nvSpPr>
        <p:spPr>
          <a:xfrm>
            <a:off x="4430342" y="2006038"/>
            <a:ext cx="3324696" cy="863157"/>
          </a:xfrm>
        </p:spPr>
        <p:txBody>
          <a:bodyPr anchor="b"/>
          <a:lstStyle>
            <a:lvl1pPr marL="0" indent="0">
              <a:buNone/>
              <a:defRPr sz="2400" b="1" i="0">
                <a:latin typeface="Calibre Semibold" panose="020B050303020206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4" name="Content Placeholder 3">
            <a:extLst>
              <a:ext uri="{FF2B5EF4-FFF2-40B4-BE49-F238E27FC236}">
                <a16:creationId xmlns:a16="http://schemas.microsoft.com/office/drawing/2014/main" id="{C763E09D-7DD3-8149-AF2B-7640022D6104}"/>
              </a:ext>
            </a:extLst>
          </p:cNvPr>
          <p:cNvSpPr>
            <a:spLocks noGrp="1"/>
          </p:cNvSpPr>
          <p:nvPr>
            <p:ph sz="half" idx="14"/>
          </p:nvPr>
        </p:nvSpPr>
        <p:spPr>
          <a:xfrm>
            <a:off x="4430342" y="2835968"/>
            <a:ext cx="3324696" cy="25638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2">
            <a:extLst>
              <a:ext uri="{FF2B5EF4-FFF2-40B4-BE49-F238E27FC236}">
                <a16:creationId xmlns:a16="http://schemas.microsoft.com/office/drawing/2014/main" id="{49799E39-E727-5F4D-9365-FB8E77150425}"/>
              </a:ext>
            </a:extLst>
          </p:cNvPr>
          <p:cNvSpPr>
            <a:spLocks noGrp="1"/>
          </p:cNvSpPr>
          <p:nvPr>
            <p:ph type="body" idx="15"/>
          </p:nvPr>
        </p:nvSpPr>
        <p:spPr>
          <a:xfrm>
            <a:off x="8204970" y="2006038"/>
            <a:ext cx="3324696" cy="863157"/>
          </a:xfrm>
        </p:spPr>
        <p:txBody>
          <a:bodyPr anchor="b"/>
          <a:lstStyle>
            <a:lvl1pPr marL="0" indent="0">
              <a:buNone/>
              <a:defRPr sz="2400" b="1" i="0">
                <a:latin typeface="Calibre Semibold" panose="020B050303020206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7" name="Content Placeholder 3">
            <a:extLst>
              <a:ext uri="{FF2B5EF4-FFF2-40B4-BE49-F238E27FC236}">
                <a16:creationId xmlns:a16="http://schemas.microsoft.com/office/drawing/2014/main" id="{0F5FD822-45B8-CC44-8755-14A2D199A228}"/>
              </a:ext>
            </a:extLst>
          </p:cNvPr>
          <p:cNvSpPr>
            <a:spLocks noGrp="1"/>
          </p:cNvSpPr>
          <p:nvPr>
            <p:ph sz="half" idx="16"/>
          </p:nvPr>
        </p:nvSpPr>
        <p:spPr>
          <a:xfrm>
            <a:off x="8204970" y="2835968"/>
            <a:ext cx="3324696" cy="25638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Title 1">
            <a:extLst>
              <a:ext uri="{FF2B5EF4-FFF2-40B4-BE49-F238E27FC236}">
                <a16:creationId xmlns:a16="http://schemas.microsoft.com/office/drawing/2014/main" id="{3899CAE7-C2A0-904B-AB82-2D614ADD569C}"/>
              </a:ext>
            </a:extLst>
          </p:cNvPr>
          <p:cNvSpPr>
            <a:spLocks noGrp="1"/>
          </p:cNvSpPr>
          <p:nvPr>
            <p:ph type="title"/>
          </p:nvPr>
        </p:nvSpPr>
        <p:spPr>
          <a:xfrm>
            <a:off x="399611" y="365125"/>
            <a:ext cx="11184924" cy="1325563"/>
          </a:xfrm>
          <a:prstGeom prst="rect">
            <a:avLst/>
          </a:prstGeom>
        </p:spPr>
        <p:txBody>
          <a:bodyPr/>
          <a:lstStyle/>
          <a:p>
            <a:r>
              <a:rPr lang="en-US"/>
              <a:t>Click to edit Master title style</a:t>
            </a:r>
          </a:p>
        </p:txBody>
      </p:sp>
      <p:cxnSp>
        <p:nvCxnSpPr>
          <p:cNvPr id="18" name="Straight Connector 17">
            <a:extLst>
              <a:ext uri="{FF2B5EF4-FFF2-40B4-BE49-F238E27FC236}">
                <a16:creationId xmlns:a16="http://schemas.microsoft.com/office/drawing/2014/main" id="{13AEB0AF-97EB-564A-A1CC-73414B039A3B}"/>
              </a:ext>
            </a:extLst>
          </p:cNvPr>
          <p:cNvCxnSpPr>
            <a:cxnSpLocks/>
          </p:cNvCxnSpPr>
          <p:nvPr userDrawn="1"/>
        </p:nvCxnSpPr>
        <p:spPr>
          <a:xfrm>
            <a:off x="-24714" y="0"/>
            <a:ext cx="12229071" cy="12357"/>
          </a:xfrm>
          <a:prstGeom prst="line">
            <a:avLst/>
          </a:prstGeom>
          <a:ln w="127000">
            <a:gradFill>
              <a:gsLst>
                <a:gs pos="0">
                  <a:srgbClr val="22324E"/>
                </a:gs>
                <a:gs pos="75000">
                  <a:srgbClr val="8ABF2E"/>
                </a:gs>
                <a:gs pos="50000">
                  <a:srgbClr val="5BBBEB"/>
                </a:gs>
                <a:gs pos="25000">
                  <a:srgbClr val="007DD7"/>
                </a:gs>
                <a:gs pos="100000">
                  <a:srgbClr val="FFB000"/>
                </a:gs>
              </a:gsLst>
              <a:lin ang="0" scaled="0"/>
            </a:gradFill>
          </a:ln>
        </p:spPr>
        <p:style>
          <a:lnRef idx="1">
            <a:schemeClr val="accent1"/>
          </a:lnRef>
          <a:fillRef idx="0">
            <a:schemeClr val="accent1"/>
          </a:fillRef>
          <a:effectRef idx="0">
            <a:schemeClr val="accent1"/>
          </a:effectRef>
          <a:fontRef idx="minor">
            <a:schemeClr val="tx1"/>
          </a:fontRef>
        </p:style>
      </p:cxnSp>
      <p:pic>
        <p:nvPicPr>
          <p:cNvPr id="19" name="Picture 18" descr="Text&#10;&#10;Description automatically generated with low confidence">
            <a:extLst>
              <a:ext uri="{FF2B5EF4-FFF2-40B4-BE49-F238E27FC236}">
                <a16:creationId xmlns:a16="http://schemas.microsoft.com/office/drawing/2014/main" id="{8E028988-9BBB-0CF4-6652-1E0C4D9B84A8}"/>
              </a:ext>
            </a:extLst>
          </p:cNvPr>
          <p:cNvPicPr>
            <a:picLocks noChangeAspect="1"/>
          </p:cNvPicPr>
          <p:nvPr userDrawn="1"/>
        </p:nvPicPr>
        <p:blipFill>
          <a:blip r:embed="rId2"/>
          <a:stretch>
            <a:fillRect/>
          </a:stretch>
        </p:blipFill>
        <p:spPr>
          <a:xfrm>
            <a:off x="9941128" y="6356349"/>
            <a:ext cx="1736007" cy="294794"/>
          </a:xfrm>
          <a:prstGeom prst="rect">
            <a:avLst/>
          </a:prstGeom>
        </p:spPr>
      </p:pic>
      <p:sp>
        <p:nvSpPr>
          <p:cNvPr id="20" name="Date Placeholder 3">
            <a:extLst>
              <a:ext uri="{FF2B5EF4-FFF2-40B4-BE49-F238E27FC236}">
                <a16:creationId xmlns:a16="http://schemas.microsoft.com/office/drawing/2014/main" id="{E1D39804-C80F-67A0-1252-5D9FAB6F632A}"/>
              </a:ext>
            </a:extLst>
          </p:cNvPr>
          <p:cNvSpPr>
            <a:spLocks noGrp="1"/>
          </p:cNvSpPr>
          <p:nvPr>
            <p:ph type="dt" sz="half" idx="10"/>
          </p:nvPr>
        </p:nvSpPr>
        <p:spPr>
          <a:xfrm>
            <a:off x="1258187" y="6356349"/>
            <a:ext cx="1340634"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Form # X/XX</a:t>
            </a:r>
          </a:p>
        </p:txBody>
      </p:sp>
      <p:sp>
        <p:nvSpPr>
          <p:cNvPr id="21" name="Footer Placeholder 4">
            <a:extLst>
              <a:ext uri="{FF2B5EF4-FFF2-40B4-BE49-F238E27FC236}">
                <a16:creationId xmlns:a16="http://schemas.microsoft.com/office/drawing/2014/main" id="{22C6FD3A-B35E-E6DC-4721-E491A8848D39}"/>
              </a:ext>
            </a:extLst>
          </p:cNvPr>
          <p:cNvSpPr>
            <a:spLocks noGrp="1"/>
          </p:cNvSpPr>
          <p:nvPr>
            <p:ph type="ftr" sz="quarter" idx="3"/>
          </p:nvPr>
        </p:nvSpPr>
        <p:spPr>
          <a:xfrm>
            <a:off x="2932669" y="6356350"/>
            <a:ext cx="6314303" cy="365125"/>
          </a:xfrm>
          <a:prstGeom prst="rect">
            <a:avLst/>
          </a:prstGeom>
        </p:spPr>
        <p:txBody>
          <a:bodyPr vert="horz" lIns="91440" tIns="45720" rIns="91440" bIns="45720" rtlCol="0" anchor="ctr"/>
          <a:lstStyle>
            <a:lvl1pPr algn="ctr">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Audience disclosure in here</a:t>
            </a:r>
          </a:p>
        </p:txBody>
      </p:sp>
      <p:sp>
        <p:nvSpPr>
          <p:cNvPr id="22" name="Slide Number Placeholder 5">
            <a:extLst>
              <a:ext uri="{FF2B5EF4-FFF2-40B4-BE49-F238E27FC236}">
                <a16:creationId xmlns:a16="http://schemas.microsoft.com/office/drawing/2014/main" id="{474F9F6B-3963-EBC5-C4C7-C8760360D9D9}"/>
              </a:ext>
            </a:extLst>
          </p:cNvPr>
          <p:cNvSpPr>
            <a:spLocks noGrp="1"/>
          </p:cNvSpPr>
          <p:nvPr>
            <p:ph type="sldNum" sz="quarter" idx="4"/>
          </p:nvPr>
        </p:nvSpPr>
        <p:spPr>
          <a:xfrm>
            <a:off x="429982" y="6356349"/>
            <a:ext cx="494357"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fld id="{E43B9BDD-8A1A-5F48-B919-E747AEBE074E}" type="slidenum">
              <a:rPr lang="en-US" smtClean="0"/>
              <a:pPr/>
              <a:t>‹#›</a:t>
            </a:fld>
            <a:endParaRPr lang="en-US" dirty="0"/>
          </a:p>
        </p:txBody>
      </p:sp>
    </p:spTree>
    <p:extLst>
      <p:ext uri="{BB962C8B-B14F-4D97-AF65-F5344CB8AC3E}">
        <p14:creationId xmlns:p14="http://schemas.microsoft.com/office/powerpoint/2010/main" val="3336543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for large image or graphics">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B8CFA645-AAD4-A745-A5B5-4B7E10E6EA40}"/>
              </a:ext>
            </a:extLst>
          </p:cNvPr>
          <p:cNvSpPr>
            <a:spLocks noGrp="1"/>
          </p:cNvSpPr>
          <p:nvPr>
            <p:ph sz="quarter" idx="11"/>
          </p:nvPr>
        </p:nvSpPr>
        <p:spPr>
          <a:xfrm>
            <a:off x="492210" y="347241"/>
            <a:ext cx="11185440" cy="52549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B06A3FBD-DA9B-484B-8DDF-D445E43E2B12}"/>
              </a:ext>
            </a:extLst>
          </p:cNvPr>
          <p:cNvCxnSpPr>
            <a:cxnSpLocks/>
          </p:cNvCxnSpPr>
          <p:nvPr userDrawn="1"/>
        </p:nvCxnSpPr>
        <p:spPr>
          <a:xfrm>
            <a:off x="-24714" y="0"/>
            <a:ext cx="12229071" cy="12357"/>
          </a:xfrm>
          <a:prstGeom prst="line">
            <a:avLst/>
          </a:prstGeom>
          <a:ln w="127000">
            <a:gradFill>
              <a:gsLst>
                <a:gs pos="0">
                  <a:srgbClr val="22324E"/>
                </a:gs>
                <a:gs pos="75000">
                  <a:srgbClr val="8ABF2E"/>
                </a:gs>
                <a:gs pos="50000">
                  <a:srgbClr val="5BBBEB"/>
                </a:gs>
                <a:gs pos="25000">
                  <a:srgbClr val="007DD7"/>
                </a:gs>
                <a:gs pos="100000">
                  <a:srgbClr val="FFB000"/>
                </a:gs>
              </a:gsLst>
              <a:lin ang="0" scaled="0"/>
            </a:gradFill>
          </a:ln>
        </p:spPr>
        <p:style>
          <a:lnRef idx="1">
            <a:schemeClr val="accent1"/>
          </a:lnRef>
          <a:fillRef idx="0">
            <a:schemeClr val="accent1"/>
          </a:fillRef>
          <a:effectRef idx="0">
            <a:schemeClr val="accent1"/>
          </a:effectRef>
          <a:fontRef idx="minor">
            <a:schemeClr val="tx1"/>
          </a:fontRef>
        </p:style>
      </p:cxnSp>
      <p:pic>
        <p:nvPicPr>
          <p:cNvPr id="12" name="Picture 11" descr="Text&#10;&#10;Description automatically generated with low confidence">
            <a:extLst>
              <a:ext uri="{FF2B5EF4-FFF2-40B4-BE49-F238E27FC236}">
                <a16:creationId xmlns:a16="http://schemas.microsoft.com/office/drawing/2014/main" id="{DD1ED689-F761-959F-E22E-18CD69B5BAB1}"/>
              </a:ext>
            </a:extLst>
          </p:cNvPr>
          <p:cNvPicPr>
            <a:picLocks noChangeAspect="1"/>
          </p:cNvPicPr>
          <p:nvPr userDrawn="1"/>
        </p:nvPicPr>
        <p:blipFill>
          <a:blip r:embed="rId2"/>
          <a:stretch>
            <a:fillRect/>
          </a:stretch>
        </p:blipFill>
        <p:spPr>
          <a:xfrm>
            <a:off x="9941128" y="6356349"/>
            <a:ext cx="1736007" cy="294794"/>
          </a:xfrm>
          <a:prstGeom prst="rect">
            <a:avLst/>
          </a:prstGeom>
        </p:spPr>
      </p:pic>
      <p:sp>
        <p:nvSpPr>
          <p:cNvPr id="14" name="Date Placeholder 3">
            <a:extLst>
              <a:ext uri="{FF2B5EF4-FFF2-40B4-BE49-F238E27FC236}">
                <a16:creationId xmlns:a16="http://schemas.microsoft.com/office/drawing/2014/main" id="{E0E6100A-18B0-E77A-6091-E200448038D6}"/>
              </a:ext>
            </a:extLst>
          </p:cNvPr>
          <p:cNvSpPr>
            <a:spLocks noGrp="1"/>
          </p:cNvSpPr>
          <p:nvPr>
            <p:ph type="dt" sz="half" idx="10"/>
          </p:nvPr>
        </p:nvSpPr>
        <p:spPr>
          <a:xfrm>
            <a:off x="1258187" y="6356349"/>
            <a:ext cx="1340634"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Form # X/XX</a:t>
            </a:r>
          </a:p>
        </p:txBody>
      </p:sp>
      <p:sp>
        <p:nvSpPr>
          <p:cNvPr id="15" name="Footer Placeholder 4">
            <a:extLst>
              <a:ext uri="{FF2B5EF4-FFF2-40B4-BE49-F238E27FC236}">
                <a16:creationId xmlns:a16="http://schemas.microsoft.com/office/drawing/2014/main" id="{FC2DADAC-908F-D13C-9CB8-7F351148B1C4}"/>
              </a:ext>
            </a:extLst>
          </p:cNvPr>
          <p:cNvSpPr>
            <a:spLocks noGrp="1"/>
          </p:cNvSpPr>
          <p:nvPr>
            <p:ph type="ftr" sz="quarter" idx="3"/>
          </p:nvPr>
        </p:nvSpPr>
        <p:spPr>
          <a:xfrm>
            <a:off x="2932669" y="6356350"/>
            <a:ext cx="6314303" cy="365125"/>
          </a:xfrm>
          <a:prstGeom prst="rect">
            <a:avLst/>
          </a:prstGeom>
        </p:spPr>
        <p:txBody>
          <a:bodyPr vert="horz" lIns="91440" tIns="45720" rIns="91440" bIns="45720" rtlCol="0" anchor="ctr"/>
          <a:lstStyle>
            <a:lvl1pPr algn="ctr">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Audience disclosure in here</a:t>
            </a:r>
          </a:p>
        </p:txBody>
      </p:sp>
      <p:sp>
        <p:nvSpPr>
          <p:cNvPr id="16" name="Slide Number Placeholder 5">
            <a:extLst>
              <a:ext uri="{FF2B5EF4-FFF2-40B4-BE49-F238E27FC236}">
                <a16:creationId xmlns:a16="http://schemas.microsoft.com/office/drawing/2014/main" id="{81EED878-E804-9E54-6B9E-4E230935B49A}"/>
              </a:ext>
            </a:extLst>
          </p:cNvPr>
          <p:cNvSpPr>
            <a:spLocks noGrp="1"/>
          </p:cNvSpPr>
          <p:nvPr>
            <p:ph type="sldNum" sz="quarter" idx="4"/>
          </p:nvPr>
        </p:nvSpPr>
        <p:spPr>
          <a:xfrm>
            <a:off x="429982" y="6356349"/>
            <a:ext cx="494357"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fld id="{E43B9BDD-8A1A-5F48-B919-E747AEBE074E}" type="slidenum">
              <a:rPr lang="en-US" smtClean="0"/>
              <a:pPr/>
              <a:t>‹#›</a:t>
            </a:fld>
            <a:endParaRPr lang="en-US" dirty="0"/>
          </a:p>
        </p:txBody>
      </p:sp>
    </p:spTree>
    <p:extLst>
      <p:ext uri="{BB962C8B-B14F-4D97-AF65-F5344CB8AC3E}">
        <p14:creationId xmlns:p14="http://schemas.microsoft.com/office/powerpoint/2010/main" val="2926157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Disclosur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C1AA83-B52F-5442-8BD5-4387D22CAA5B}"/>
              </a:ext>
            </a:extLst>
          </p:cNvPr>
          <p:cNvSpPr/>
          <p:nvPr userDrawn="1"/>
        </p:nvSpPr>
        <p:spPr>
          <a:xfrm>
            <a:off x="0" y="0"/>
            <a:ext cx="12192000" cy="5671595"/>
          </a:xfrm>
          <a:prstGeom prst="rect">
            <a:avLst/>
          </a:prstGeom>
          <a:solidFill>
            <a:srgbClr val="F5F5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7D87B0-BC53-2740-9520-0DB37A9C29A7}"/>
              </a:ext>
            </a:extLst>
          </p:cNvPr>
          <p:cNvSpPr>
            <a:spLocks noGrp="1"/>
          </p:cNvSpPr>
          <p:nvPr>
            <p:ph type="title"/>
          </p:nvPr>
        </p:nvSpPr>
        <p:spPr>
          <a:xfrm>
            <a:off x="492211" y="365126"/>
            <a:ext cx="11184924" cy="315912"/>
          </a:xfrm>
          <a:prstGeom prst="rect">
            <a:avLst/>
          </a:prstGeom>
        </p:spPr>
        <p:txBody>
          <a:bodyPr anchor="t">
            <a:noAutofit/>
          </a:bodyPr>
          <a:lstStyle>
            <a:lvl1pPr>
              <a:defRPr sz="2000">
                <a:solidFill>
                  <a:schemeClr val="bg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13CD036-80BD-9B4D-B66B-80D265A07ACA}"/>
              </a:ext>
            </a:extLst>
          </p:cNvPr>
          <p:cNvSpPr>
            <a:spLocks noGrp="1"/>
          </p:cNvSpPr>
          <p:nvPr>
            <p:ph idx="1"/>
          </p:nvPr>
        </p:nvSpPr>
        <p:spPr>
          <a:xfrm>
            <a:off x="492211" y="860425"/>
            <a:ext cx="11184924" cy="4660699"/>
          </a:xfrm>
        </p:spPr>
        <p:txBody>
          <a:bodyPr numCol="3">
            <a:normAutofit/>
          </a:bodyPr>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a:t>
            </a:r>
          </a:p>
        </p:txBody>
      </p:sp>
      <p:pic>
        <p:nvPicPr>
          <p:cNvPr id="9" name="Picture 8" descr="Text&#10;&#10;Description automatically generated with low confidence">
            <a:extLst>
              <a:ext uri="{FF2B5EF4-FFF2-40B4-BE49-F238E27FC236}">
                <a16:creationId xmlns:a16="http://schemas.microsoft.com/office/drawing/2014/main" id="{927BC700-B2D2-70EA-4606-90F005E53F1E}"/>
              </a:ext>
            </a:extLst>
          </p:cNvPr>
          <p:cNvPicPr>
            <a:picLocks noChangeAspect="1"/>
          </p:cNvPicPr>
          <p:nvPr userDrawn="1"/>
        </p:nvPicPr>
        <p:blipFill>
          <a:blip r:embed="rId2"/>
          <a:stretch>
            <a:fillRect/>
          </a:stretch>
        </p:blipFill>
        <p:spPr>
          <a:xfrm>
            <a:off x="9941128" y="6356349"/>
            <a:ext cx="1736007" cy="294794"/>
          </a:xfrm>
          <a:prstGeom prst="rect">
            <a:avLst/>
          </a:prstGeom>
        </p:spPr>
      </p:pic>
      <p:sp>
        <p:nvSpPr>
          <p:cNvPr id="10" name="Date Placeholder 3">
            <a:extLst>
              <a:ext uri="{FF2B5EF4-FFF2-40B4-BE49-F238E27FC236}">
                <a16:creationId xmlns:a16="http://schemas.microsoft.com/office/drawing/2014/main" id="{718163A9-9E58-4CE1-7A3D-4457BC503731}"/>
              </a:ext>
            </a:extLst>
          </p:cNvPr>
          <p:cNvSpPr>
            <a:spLocks noGrp="1"/>
          </p:cNvSpPr>
          <p:nvPr>
            <p:ph type="dt" sz="half" idx="10"/>
          </p:nvPr>
        </p:nvSpPr>
        <p:spPr>
          <a:xfrm>
            <a:off x="1258187" y="6356349"/>
            <a:ext cx="1340634"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Form # X/XX</a:t>
            </a:r>
          </a:p>
        </p:txBody>
      </p:sp>
      <p:sp>
        <p:nvSpPr>
          <p:cNvPr id="11" name="Footer Placeholder 4">
            <a:extLst>
              <a:ext uri="{FF2B5EF4-FFF2-40B4-BE49-F238E27FC236}">
                <a16:creationId xmlns:a16="http://schemas.microsoft.com/office/drawing/2014/main" id="{EB9E4165-1B99-E171-1954-37CE0D0C8C94}"/>
              </a:ext>
            </a:extLst>
          </p:cNvPr>
          <p:cNvSpPr>
            <a:spLocks noGrp="1"/>
          </p:cNvSpPr>
          <p:nvPr>
            <p:ph type="ftr" sz="quarter" idx="3"/>
          </p:nvPr>
        </p:nvSpPr>
        <p:spPr>
          <a:xfrm>
            <a:off x="2932669" y="6356350"/>
            <a:ext cx="6314303" cy="365125"/>
          </a:xfrm>
          <a:prstGeom prst="rect">
            <a:avLst/>
          </a:prstGeom>
        </p:spPr>
        <p:txBody>
          <a:bodyPr vert="horz" lIns="91440" tIns="45720" rIns="91440" bIns="45720" rtlCol="0" anchor="ctr"/>
          <a:lstStyle>
            <a:lvl1pPr algn="ctr">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Audience disclosure in here</a:t>
            </a:r>
          </a:p>
        </p:txBody>
      </p:sp>
      <p:sp>
        <p:nvSpPr>
          <p:cNvPr id="12" name="Slide Number Placeholder 5">
            <a:extLst>
              <a:ext uri="{FF2B5EF4-FFF2-40B4-BE49-F238E27FC236}">
                <a16:creationId xmlns:a16="http://schemas.microsoft.com/office/drawing/2014/main" id="{296F3E11-F1E9-BFF3-A7BD-A286535AA00D}"/>
              </a:ext>
            </a:extLst>
          </p:cNvPr>
          <p:cNvSpPr>
            <a:spLocks noGrp="1"/>
          </p:cNvSpPr>
          <p:nvPr>
            <p:ph type="sldNum" sz="quarter" idx="4"/>
          </p:nvPr>
        </p:nvSpPr>
        <p:spPr>
          <a:xfrm>
            <a:off x="429982" y="6356349"/>
            <a:ext cx="494357"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fld id="{E43B9BDD-8A1A-5F48-B919-E747AEBE074E}" type="slidenum">
              <a:rPr lang="en-US" smtClean="0"/>
              <a:pPr/>
              <a:t>‹#›</a:t>
            </a:fld>
            <a:endParaRPr lang="en-US" dirty="0"/>
          </a:p>
        </p:txBody>
      </p:sp>
    </p:spTree>
    <p:extLst>
      <p:ext uri="{BB962C8B-B14F-4D97-AF65-F5344CB8AC3E}">
        <p14:creationId xmlns:p14="http://schemas.microsoft.com/office/powerpoint/2010/main" val="1707992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gn-off V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1F5F068-978A-A640-BE06-E3E077073BD8}"/>
              </a:ext>
            </a:extLst>
          </p:cNvPr>
          <p:cNvSpPr/>
          <p:nvPr userDrawn="1"/>
        </p:nvSpPr>
        <p:spPr>
          <a:xfrm>
            <a:off x="-69447" y="-17361"/>
            <a:ext cx="12284597" cy="6875362"/>
          </a:xfrm>
          <a:prstGeom prst="rect">
            <a:avLst/>
          </a:prstGeom>
          <a:gradFill>
            <a:gsLst>
              <a:gs pos="0">
                <a:srgbClr val="007DD7"/>
              </a:gs>
              <a:gs pos="100000">
                <a:srgbClr val="005A9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Logo, company name&#10;&#10;Description automatically generated">
            <a:extLst>
              <a:ext uri="{FF2B5EF4-FFF2-40B4-BE49-F238E27FC236}">
                <a16:creationId xmlns:a16="http://schemas.microsoft.com/office/drawing/2014/main" id="{308DE00B-422E-8748-B69E-4837F784BB2E}"/>
              </a:ext>
            </a:extLst>
          </p:cNvPr>
          <p:cNvPicPr>
            <a:picLocks noChangeAspect="1"/>
          </p:cNvPicPr>
          <p:nvPr userDrawn="1"/>
        </p:nvPicPr>
        <p:blipFill>
          <a:blip r:embed="rId2"/>
          <a:stretch>
            <a:fillRect/>
          </a:stretch>
        </p:blipFill>
        <p:spPr>
          <a:xfrm>
            <a:off x="1735685" y="131690"/>
            <a:ext cx="2940382" cy="1834889"/>
          </a:xfrm>
          <a:prstGeom prst="rect">
            <a:avLst/>
          </a:prstGeom>
        </p:spPr>
      </p:pic>
      <p:sp>
        <p:nvSpPr>
          <p:cNvPr id="10" name="Text Placeholder 9">
            <a:extLst>
              <a:ext uri="{FF2B5EF4-FFF2-40B4-BE49-F238E27FC236}">
                <a16:creationId xmlns:a16="http://schemas.microsoft.com/office/drawing/2014/main" id="{0602E14E-00ED-AE49-9610-6FC1C9F05D6A}"/>
              </a:ext>
            </a:extLst>
          </p:cNvPr>
          <p:cNvSpPr>
            <a:spLocks noGrp="1"/>
          </p:cNvSpPr>
          <p:nvPr>
            <p:ph type="body" sz="quarter" idx="11" hasCustomPrompt="1"/>
          </p:nvPr>
        </p:nvSpPr>
        <p:spPr>
          <a:xfrm>
            <a:off x="5147837" y="623284"/>
            <a:ext cx="5130985" cy="256879"/>
          </a:xfrm>
        </p:spPr>
        <p:txBody>
          <a:bodyPr anchor="ctr">
            <a:noAutofit/>
          </a:bodyPr>
          <a:lstStyle>
            <a:lvl1pPr marL="0" indent="0" algn="ctr">
              <a:buNone/>
              <a:defRPr sz="1800" b="1" i="0">
                <a:solidFill>
                  <a:schemeClr val="bg1"/>
                </a:solidFill>
                <a:latin typeface="+mn-lt"/>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Add contact name/department</a:t>
            </a:r>
          </a:p>
        </p:txBody>
      </p:sp>
      <p:sp>
        <p:nvSpPr>
          <p:cNvPr id="17" name="Text Placeholder 9">
            <a:extLst>
              <a:ext uri="{FF2B5EF4-FFF2-40B4-BE49-F238E27FC236}">
                <a16:creationId xmlns:a16="http://schemas.microsoft.com/office/drawing/2014/main" id="{F97DEF15-BD5B-1444-8598-531839ED513B}"/>
              </a:ext>
            </a:extLst>
          </p:cNvPr>
          <p:cNvSpPr>
            <a:spLocks noGrp="1"/>
          </p:cNvSpPr>
          <p:nvPr>
            <p:ph type="body" sz="quarter" idx="12" hasCustomPrompt="1"/>
          </p:nvPr>
        </p:nvSpPr>
        <p:spPr>
          <a:xfrm>
            <a:off x="5147837" y="993673"/>
            <a:ext cx="5130985" cy="256879"/>
          </a:xfrm>
        </p:spPr>
        <p:txBody>
          <a:bodyPr anchor="ctr">
            <a:noAutofit/>
          </a:bodyPr>
          <a:lstStyle>
            <a:lvl1pPr marL="0" indent="0" algn="ctr">
              <a:buNone/>
              <a:defRPr sz="1800" b="0" i="0">
                <a:solidFill>
                  <a:schemeClr val="bg1"/>
                </a:solidFill>
                <a:latin typeface="+mn-lt"/>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Phone number here</a:t>
            </a:r>
          </a:p>
        </p:txBody>
      </p:sp>
      <p:sp>
        <p:nvSpPr>
          <p:cNvPr id="18" name="Text Placeholder 9">
            <a:extLst>
              <a:ext uri="{FF2B5EF4-FFF2-40B4-BE49-F238E27FC236}">
                <a16:creationId xmlns:a16="http://schemas.microsoft.com/office/drawing/2014/main" id="{FF0BE0D0-B9F5-6947-BF42-89D14773C521}"/>
              </a:ext>
            </a:extLst>
          </p:cNvPr>
          <p:cNvSpPr>
            <a:spLocks noGrp="1"/>
          </p:cNvSpPr>
          <p:nvPr>
            <p:ph type="body" sz="quarter" idx="13" hasCustomPrompt="1"/>
          </p:nvPr>
        </p:nvSpPr>
        <p:spPr>
          <a:xfrm>
            <a:off x="5147837" y="1340914"/>
            <a:ext cx="5130985" cy="256879"/>
          </a:xfrm>
        </p:spPr>
        <p:txBody>
          <a:bodyPr anchor="ctr">
            <a:noAutofit/>
          </a:bodyPr>
          <a:lstStyle>
            <a:lvl1pPr marL="0" indent="0" algn="ctr">
              <a:buNone/>
              <a:defRPr sz="1800" b="0" i="0">
                <a:solidFill>
                  <a:schemeClr val="bg1"/>
                </a:solidFill>
                <a:latin typeface="+mn-lt"/>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Email here</a:t>
            </a:r>
          </a:p>
        </p:txBody>
      </p:sp>
      <p:sp>
        <p:nvSpPr>
          <p:cNvPr id="11" name="Rectangle 10">
            <a:extLst>
              <a:ext uri="{FF2B5EF4-FFF2-40B4-BE49-F238E27FC236}">
                <a16:creationId xmlns:a16="http://schemas.microsoft.com/office/drawing/2014/main" id="{5B553C5D-924C-B84C-932D-1A2517B94B15}"/>
              </a:ext>
            </a:extLst>
          </p:cNvPr>
          <p:cNvSpPr/>
          <p:nvPr userDrawn="1"/>
        </p:nvSpPr>
        <p:spPr>
          <a:xfrm>
            <a:off x="4988162" y="537627"/>
            <a:ext cx="5444702" cy="1158191"/>
          </a:xfrm>
          <a:prstGeom prst="rect">
            <a:avLst/>
          </a:prstGeom>
          <a:noFill/>
          <a:ln w="50800">
            <a:gradFill>
              <a:gsLst>
                <a:gs pos="0">
                  <a:srgbClr val="5BBBEB"/>
                </a:gs>
                <a:gs pos="100000">
                  <a:srgbClr val="D1DD4A"/>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ooter Placeholder 4">
            <a:extLst>
              <a:ext uri="{FF2B5EF4-FFF2-40B4-BE49-F238E27FC236}">
                <a16:creationId xmlns:a16="http://schemas.microsoft.com/office/drawing/2014/main" id="{7A29A0CB-53D2-D83C-8CBB-CE4A7ACF3E01}"/>
              </a:ext>
            </a:extLst>
          </p:cNvPr>
          <p:cNvSpPr>
            <a:spLocks noGrp="1"/>
          </p:cNvSpPr>
          <p:nvPr>
            <p:ph type="ftr" sz="quarter" idx="3"/>
          </p:nvPr>
        </p:nvSpPr>
        <p:spPr>
          <a:xfrm>
            <a:off x="584486" y="1966579"/>
            <a:ext cx="10976729" cy="4761323"/>
          </a:xfrm>
          <a:prstGeom prst="rect">
            <a:avLst/>
          </a:prstGeom>
        </p:spPr>
        <p:txBody>
          <a:bodyPr vert="horz" lIns="91440" tIns="45720" rIns="91440" bIns="45720" rtlCol="0" anchor="ctr"/>
          <a:lstStyle>
            <a:lvl1pPr algn="ctr">
              <a:defRPr sz="1200" b="0" i="0">
                <a:solidFill>
                  <a:schemeClr val="bg1"/>
                </a:solidFill>
                <a:latin typeface="Arial Narrow" panose="020B0604020202020204" pitchFamily="34" charset="0"/>
                <a:cs typeface="Arial Narrow" panose="020B0604020202020204" pitchFamily="34" charset="0"/>
              </a:defRPr>
            </a:lvl1pPr>
          </a:lstStyle>
          <a:p>
            <a:pPr>
              <a:lnSpc>
                <a:spcPct val="107000"/>
              </a:lnSpc>
            </a:pPr>
            <a:r>
              <a:rPr lang="en-US" dirty="0">
                <a:latin typeface="Arial" panose="020B0604020202020204" pitchFamily="34" charset="0"/>
                <a:ea typeface="Calibri" panose="020F0502020204030204" pitchFamily="34" charset="0"/>
                <a:cs typeface="Times New Roman" panose="02020603050405020304" pitchFamily="18" charset="0"/>
              </a:rPr>
              <a:t>Group benefits are insured by Symetra Life Insurance Company, 777 108th Ave NE, Suite 1200, Bellevue, WA 98004. They are not available in all U.S. states or any U.S. territory.</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Arial" panose="020B0604020202020204" pitchFamily="34" charset="0"/>
                <a:ea typeface="Calibri" panose="020F0502020204030204" pitchFamily="34" charset="0"/>
                <a:cs typeface="Times New Roman" panose="02020603050405020304" pitchFamily="18" charset="0"/>
              </a:rPr>
              <a:t>Group short-term and long-term disability income policies base certificate form number is GDC-4500 12/05. Group Life and Accidental Death and Disability (AD&amp;D) policies base certificate form number is LGC-13500-CERT 08/06. Critical illness, inpatient hospital, fixed-payment policies (also known as hospital indemnity) are designed to provide benefits at a preselected, fixed dollar amount. Base certificate number is SBC-01505-CERT 8/13 and SBC-01505 6/20. Per occurrence and scheduled benefit accident coverage is designed to pay benefits up to a preselected, per occurrence amount. Per occurrence base certificate form number is LGC-10011C 10/11. Scheduled benefit accident coverage base certificate form number is SBM-03515 1/18. Critical illness base certificate is SBC-00535-CERT 04/14 and SBC-04535-CERT1/21.</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Arial" panose="020B0604020202020204" pitchFamily="34" charset="0"/>
                <a:ea typeface="Calibri" panose="020F0502020204030204" pitchFamily="34" charset="0"/>
                <a:cs typeface="Times New Roman" panose="02020603050405020304" pitchFamily="18" charset="0"/>
              </a:rPr>
              <a:t>Symetra Health provides limited benefit coverage and is a supplement to health insurance. Base policy form number is SBC-05540 03/22. Symetra Health is only available in certain states at this time. Administration of Symetra Health is managed by a third-party administrator that provides enrollment, claims and billing administration. These products are not a replacement for a major medical policy or other comprehensive coverage and do not satisfy the minimum essential coverage requirements of the Affordable Care Act.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err="1">
                <a:latin typeface="Arial" panose="020B0604020202020204" pitchFamily="34" charset="0"/>
                <a:ea typeface="Calibri" panose="020F0502020204030204" pitchFamily="34" charset="0"/>
                <a:cs typeface="Times New Roman" panose="02020603050405020304" pitchFamily="18" charset="0"/>
              </a:rPr>
              <a:t>GapAssist</a:t>
            </a:r>
            <a:r>
              <a:rPr lang="en-US" dirty="0">
                <a:latin typeface="Arial" panose="020B0604020202020204" pitchFamily="34" charset="0"/>
                <a:ea typeface="Calibri" panose="020F0502020204030204" pitchFamily="34" charset="0"/>
                <a:cs typeface="Times New Roman" panose="02020603050405020304" pitchFamily="18" charset="0"/>
              </a:rPr>
              <a:t> is comprised of fixed payment (also known as hospital indemnity), group accident and critical illness insurance policies.</a:t>
            </a:r>
          </a:p>
          <a:p>
            <a:pPr>
              <a:lnSpc>
                <a:spcPct val="107000"/>
              </a:lnSpc>
            </a:pPr>
            <a:r>
              <a:rPr lang="en-US" dirty="0">
                <a:latin typeface="Arial" panose="020B060402020202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b="1" dirty="0">
                <a:latin typeface="Arial" panose="020B0604020202020204" pitchFamily="34" charset="0"/>
                <a:ea typeface="Calibri" panose="020F0502020204030204" pitchFamily="34" charset="0"/>
                <a:cs typeface="Times New Roman" panose="02020603050405020304" pitchFamily="18" charset="0"/>
              </a:rPr>
              <a:t>THE ACCIDENT POLICY IS ISSUED AS AN ACCIDENT ONLY POLICY. IT DOES NOT PAY BENEFITS FOR LOSS CAUSED BY ILLNESS.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b="1" dirty="0">
                <a:latin typeface="Arial" panose="020B060402020202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b="1" dirty="0">
                <a:latin typeface="Arial" panose="020B0604020202020204" pitchFamily="34" charset="0"/>
                <a:ea typeface="Calibri" panose="020F0502020204030204" pitchFamily="34" charset="0"/>
                <a:cs typeface="Times New Roman" panose="02020603050405020304" pitchFamily="18" charset="0"/>
              </a:rPr>
              <a:t>THE CRITICAL ILLNESS AND INPATIENT HOSPITAL POLICIES ARE A FIXED-PAYMENT INSURANCE POLICY THAT PROVIDES FIXED-PAYMENT MEDICAL AND OTHER BENEFITS.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b="1" dirty="0">
                <a:latin typeface="Arial" panose="020B060402020202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b="1" dirty="0">
                <a:latin typeface="Arial" panose="020B0604020202020204" pitchFamily="34" charset="0"/>
                <a:ea typeface="Calibri" panose="020F0502020204030204" pitchFamily="34" charset="0"/>
                <a:cs typeface="Times New Roman" panose="02020603050405020304" pitchFamily="18" charset="0"/>
              </a:rPr>
              <a:t>GAPASSIST IS NOT COMPREHENSIVE MEDICAL COVERAGE AND IS NOT INTENDED TO COVER THE COST OF ALL HOSPITAL OR OTHER MEDICAL SERVICES.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Arial" panose="020B060402020202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Arial" panose="020B060402020202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Arial" panose="020B0604020202020204" pitchFamily="34" charset="0"/>
                <a:ea typeface="Calibri" panose="020F0502020204030204" pitchFamily="34" charset="0"/>
                <a:cs typeface="Times New Roman" panose="02020603050405020304" pitchFamily="18" charset="0"/>
              </a:rPr>
              <a:t>Coverage may be subject to exclusions, limitations, reductions and termination of benefit provisions. For costs and complete details of the coverage, call your benefits/HR representative.</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9235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gn-off V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8DE00B-422E-8748-B69E-4837F784BB2E}"/>
              </a:ext>
            </a:extLst>
          </p:cNvPr>
          <p:cNvPicPr>
            <a:picLocks noChangeAspect="1"/>
          </p:cNvPicPr>
          <p:nvPr userDrawn="1"/>
        </p:nvPicPr>
        <p:blipFill>
          <a:blip r:embed="rId2"/>
          <a:srcRect/>
          <a:stretch/>
        </p:blipFill>
        <p:spPr>
          <a:xfrm>
            <a:off x="4293854" y="273534"/>
            <a:ext cx="3604292" cy="2249190"/>
          </a:xfrm>
          <a:prstGeom prst="rect">
            <a:avLst/>
          </a:prstGeom>
        </p:spPr>
      </p:pic>
      <p:sp>
        <p:nvSpPr>
          <p:cNvPr id="10" name="Text Placeholder 9">
            <a:extLst>
              <a:ext uri="{FF2B5EF4-FFF2-40B4-BE49-F238E27FC236}">
                <a16:creationId xmlns:a16="http://schemas.microsoft.com/office/drawing/2014/main" id="{0602E14E-00ED-AE49-9610-6FC1C9F05D6A}"/>
              </a:ext>
            </a:extLst>
          </p:cNvPr>
          <p:cNvSpPr>
            <a:spLocks noGrp="1"/>
          </p:cNvSpPr>
          <p:nvPr>
            <p:ph type="body" sz="quarter" idx="11" hasCustomPrompt="1"/>
          </p:nvPr>
        </p:nvSpPr>
        <p:spPr>
          <a:xfrm>
            <a:off x="3347244" y="2917254"/>
            <a:ext cx="5497513" cy="338137"/>
          </a:xfrm>
        </p:spPr>
        <p:txBody>
          <a:bodyPr anchor="ctr">
            <a:noAutofit/>
          </a:bodyPr>
          <a:lstStyle>
            <a:lvl1pPr marL="0" indent="0" algn="ctr">
              <a:buNone/>
              <a:defRPr sz="1800" b="1" i="0">
                <a:solidFill>
                  <a:srgbClr val="007DD7"/>
                </a:solidFill>
                <a:latin typeface="+mn-lt"/>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Add contact name/department</a:t>
            </a:r>
          </a:p>
        </p:txBody>
      </p:sp>
      <p:sp>
        <p:nvSpPr>
          <p:cNvPr id="17" name="Text Placeholder 9">
            <a:extLst>
              <a:ext uri="{FF2B5EF4-FFF2-40B4-BE49-F238E27FC236}">
                <a16:creationId xmlns:a16="http://schemas.microsoft.com/office/drawing/2014/main" id="{F97DEF15-BD5B-1444-8598-531839ED513B}"/>
              </a:ext>
            </a:extLst>
          </p:cNvPr>
          <p:cNvSpPr>
            <a:spLocks noGrp="1"/>
          </p:cNvSpPr>
          <p:nvPr>
            <p:ph type="body" sz="quarter" idx="12" hasCustomPrompt="1"/>
          </p:nvPr>
        </p:nvSpPr>
        <p:spPr>
          <a:xfrm>
            <a:off x="3347244" y="3287643"/>
            <a:ext cx="5497513" cy="338137"/>
          </a:xfrm>
        </p:spPr>
        <p:txBody>
          <a:bodyPr anchor="ctr">
            <a:noAutofit/>
          </a:bodyPr>
          <a:lstStyle>
            <a:lvl1pPr marL="0" indent="0" algn="ctr">
              <a:buNone/>
              <a:defRPr sz="1800" b="0" i="0">
                <a:solidFill>
                  <a:schemeClr val="tx2"/>
                </a:solidFill>
                <a:latin typeface="+mn-lt"/>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Phone number here</a:t>
            </a:r>
          </a:p>
        </p:txBody>
      </p:sp>
      <p:sp>
        <p:nvSpPr>
          <p:cNvPr id="18" name="Text Placeholder 9">
            <a:extLst>
              <a:ext uri="{FF2B5EF4-FFF2-40B4-BE49-F238E27FC236}">
                <a16:creationId xmlns:a16="http://schemas.microsoft.com/office/drawing/2014/main" id="{FF0BE0D0-B9F5-6947-BF42-89D14773C521}"/>
              </a:ext>
            </a:extLst>
          </p:cNvPr>
          <p:cNvSpPr>
            <a:spLocks noGrp="1"/>
          </p:cNvSpPr>
          <p:nvPr>
            <p:ph type="body" sz="quarter" idx="13" hasCustomPrompt="1"/>
          </p:nvPr>
        </p:nvSpPr>
        <p:spPr>
          <a:xfrm>
            <a:off x="3347244" y="3634884"/>
            <a:ext cx="5497513" cy="338137"/>
          </a:xfrm>
        </p:spPr>
        <p:txBody>
          <a:bodyPr anchor="ctr">
            <a:noAutofit/>
          </a:bodyPr>
          <a:lstStyle>
            <a:lvl1pPr marL="0" indent="0" algn="ctr">
              <a:buNone/>
              <a:defRPr sz="1800" b="0" i="0">
                <a:solidFill>
                  <a:schemeClr val="tx2"/>
                </a:solidFill>
                <a:latin typeface="+mn-lt"/>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Email here</a:t>
            </a:r>
          </a:p>
        </p:txBody>
      </p:sp>
      <p:sp>
        <p:nvSpPr>
          <p:cNvPr id="12" name="TextBox 11">
            <a:extLst>
              <a:ext uri="{FF2B5EF4-FFF2-40B4-BE49-F238E27FC236}">
                <a16:creationId xmlns:a16="http://schemas.microsoft.com/office/drawing/2014/main" id="{9DB6C363-A9BC-404F-A073-A9FE437F2DBF}"/>
              </a:ext>
            </a:extLst>
          </p:cNvPr>
          <p:cNvSpPr txBox="1"/>
          <p:nvPr userDrawn="1"/>
        </p:nvSpPr>
        <p:spPr>
          <a:xfrm>
            <a:off x="3179180" y="4568430"/>
            <a:ext cx="5833640" cy="1569660"/>
          </a:xfrm>
          <a:prstGeom prst="rect">
            <a:avLst/>
          </a:prstGeom>
          <a:noFill/>
        </p:spPr>
        <p:txBody>
          <a:bodyPr wrap="square" rtlCol="0">
            <a:spAutoFit/>
          </a:bodyPr>
          <a:lstStyle/>
          <a:p>
            <a:pPr algn="ctr"/>
            <a:r>
              <a:rPr lang="en-US" b="1" i="0" dirty="0" err="1">
                <a:solidFill>
                  <a:schemeClr val="tx2"/>
                </a:solidFill>
                <a:latin typeface="+mn-lt"/>
              </a:rPr>
              <a:t>www.symetra.com</a:t>
            </a:r>
            <a:endParaRPr lang="en-US" b="1" i="0" dirty="0">
              <a:solidFill>
                <a:schemeClr val="tx2"/>
              </a:solidFill>
              <a:latin typeface="+mn-lt"/>
            </a:endParaRPr>
          </a:p>
          <a:p>
            <a:pPr algn="ctr"/>
            <a:endParaRPr lang="en-US" b="1" i="0" dirty="0">
              <a:solidFill>
                <a:schemeClr val="tx2"/>
              </a:solidFill>
              <a:latin typeface="+mn-lt"/>
            </a:endParaRPr>
          </a:p>
          <a:p>
            <a:pPr algn="ctr"/>
            <a:r>
              <a:rPr lang="en-US" sz="1200" b="0" i="0" dirty="0">
                <a:solidFill>
                  <a:schemeClr val="tx2"/>
                </a:solidFill>
                <a:latin typeface="+mn-lt"/>
              </a:rPr>
              <a:t>Symetra Life Insurance Company</a:t>
            </a:r>
          </a:p>
          <a:p>
            <a:pPr algn="ctr"/>
            <a:r>
              <a:rPr lang="en-US" sz="1200" b="0" i="0" dirty="0">
                <a:solidFill>
                  <a:schemeClr val="tx2"/>
                </a:solidFill>
                <a:latin typeface="+mn-lt"/>
              </a:rPr>
              <a:t>777 108</a:t>
            </a:r>
            <a:r>
              <a:rPr lang="en-US" sz="1200" b="0" i="0" baseline="30000" dirty="0">
                <a:solidFill>
                  <a:schemeClr val="tx2"/>
                </a:solidFill>
                <a:latin typeface="+mn-lt"/>
              </a:rPr>
              <a:t>th</a:t>
            </a:r>
            <a:r>
              <a:rPr lang="en-US" sz="1200" b="0" i="0" dirty="0">
                <a:solidFill>
                  <a:schemeClr val="tx2"/>
                </a:solidFill>
                <a:latin typeface="+mn-lt"/>
              </a:rPr>
              <a:t> Avenue NE, Suite 1200</a:t>
            </a:r>
          </a:p>
          <a:p>
            <a:pPr algn="ctr"/>
            <a:r>
              <a:rPr lang="en-US" sz="1200" b="0" i="0" dirty="0">
                <a:solidFill>
                  <a:schemeClr val="tx2"/>
                </a:solidFill>
                <a:latin typeface="+mn-lt"/>
              </a:rPr>
              <a:t>Bellevue, WA 98004</a:t>
            </a:r>
          </a:p>
          <a:p>
            <a:pPr algn="ctr"/>
            <a:endParaRPr lang="en-US" sz="1200" b="0" i="0" dirty="0">
              <a:solidFill>
                <a:schemeClr val="tx2"/>
              </a:solidFill>
              <a:latin typeface="+mn-lt"/>
            </a:endParaRPr>
          </a:p>
          <a:p>
            <a:pPr algn="ctr"/>
            <a:r>
              <a:rPr lang="en-US" sz="1000" b="0" i="0" dirty="0">
                <a:solidFill>
                  <a:schemeClr val="tx2"/>
                </a:solidFill>
                <a:latin typeface="+mn-lt"/>
              </a:rPr>
              <a:t>Symetra® is a registered service mark of Symetra Life Insurance Company.</a:t>
            </a:r>
          </a:p>
        </p:txBody>
      </p:sp>
      <p:sp>
        <p:nvSpPr>
          <p:cNvPr id="23" name="Rectangle 22">
            <a:extLst>
              <a:ext uri="{FF2B5EF4-FFF2-40B4-BE49-F238E27FC236}">
                <a16:creationId xmlns:a16="http://schemas.microsoft.com/office/drawing/2014/main" id="{9937077F-07E7-AE4C-A6D7-3485F226D8E7}"/>
              </a:ext>
            </a:extLst>
          </p:cNvPr>
          <p:cNvSpPr/>
          <p:nvPr userDrawn="1"/>
        </p:nvSpPr>
        <p:spPr>
          <a:xfrm>
            <a:off x="3179180" y="2666719"/>
            <a:ext cx="5833640" cy="1524562"/>
          </a:xfrm>
          <a:prstGeom prst="rect">
            <a:avLst/>
          </a:prstGeom>
          <a:noFill/>
          <a:ln w="50800">
            <a:gradFill>
              <a:gsLst>
                <a:gs pos="0">
                  <a:srgbClr val="5BBBEB"/>
                </a:gs>
                <a:gs pos="100000">
                  <a:srgbClr val="D1DD4A"/>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ate Placeholder 3">
            <a:extLst>
              <a:ext uri="{FF2B5EF4-FFF2-40B4-BE49-F238E27FC236}">
                <a16:creationId xmlns:a16="http://schemas.microsoft.com/office/drawing/2014/main" id="{2102BD11-1639-4BE1-67E1-4C354416DD8A}"/>
              </a:ext>
            </a:extLst>
          </p:cNvPr>
          <p:cNvSpPr>
            <a:spLocks noGrp="1"/>
          </p:cNvSpPr>
          <p:nvPr>
            <p:ph type="dt" sz="half" idx="2"/>
          </p:nvPr>
        </p:nvSpPr>
        <p:spPr>
          <a:xfrm>
            <a:off x="492211" y="6356350"/>
            <a:ext cx="989348" cy="365125"/>
          </a:xfrm>
          <a:prstGeom prst="rect">
            <a:avLst/>
          </a:prstGeom>
        </p:spPr>
        <p:txBody>
          <a:bodyPr vert="horz" lIns="91440" tIns="45720" rIns="91440" bIns="45720" rtlCol="0" anchor="ctr"/>
          <a:lstStyle>
            <a:lvl1pPr algn="l">
              <a:defRPr sz="1000" b="0" i="0">
                <a:solidFill>
                  <a:schemeClr val="tx1">
                    <a:tint val="75000"/>
                  </a:schemeClr>
                </a:solidFill>
                <a:latin typeface="Arial Narrow" panose="020B0604020202020204" pitchFamily="34" charset="0"/>
                <a:cs typeface="Arial Narrow" panose="020B0604020202020204" pitchFamily="34" charset="0"/>
              </a:defRPr>
            </a:lvl1pPr>
          </a:lstStyle>
          <a:p>
            <a:r>
              <a:rPr lang="en-US"/>
              <a:t>Form # X/XX</a:t>
            </a:r>
            <a:endParaRPr lang="en-US" dirty="0"/>
          </a:p>
        </p:txBody>
      </p:sp>
      <p:sp>
        <p:nvSpPr>
          <p:cNvPr id="22" name="Footer Placeholder 4">
            <a:extLst>
              <a:ext uri="{FF2B5EF4-FFF2-40B4-BE49-F238E27FC236}">
                <a16:creationId xmlns:a16="http://schemas.microsoft.com/office/drawing/2014/main" id="{BDE89E9C-3110-DB8C-FB4A-B0490F0A9E49}"/>
              </a:ext>
            </a:extLst>
          </p:cNvPr>
          <p:cNvSpPr>
            <a:spLocks noGrp="1"/>
          </p:cNvSpPr>
          <p:nvPr>
            <p:ph type="ftr" sz="quarter" idx="3"/>
          </p:nvPr>
        </p:nvSpPr>
        <p:spPr>
          <a:xfrm>
            <a:off x="1597306" y="6356350"/>
            <a:ext cx="8993529" cy="365125"/>
          </a:xfrm>
          <a:prstGeom prst="rect">
            <a:avLst/>
          </a:prstGeom>
        </p:spPr>
        <p:txBody>
          <a:bodyPr vert="horz" lIns="91440" tIns="45720" rIns="91440" bIns="45720" rtlCol="0" anchor="ctr"/>
          <a:lstStyle>
            <a:lvl1pPr algn="ctr">
              <a:defRPr sz="1000" b="0" i="0">
                <a:solidFill>
                  <a:schemeClr val="tx1">
                    <a:tint val="75000"/>
                  </a:schemeClr>
                </a:solidFill>
                <a:latin typeface="Arial Narrow" panose="020B0604020202020204" pitchFamily="34" charset="0"/>
                <a:cs typeface="Arial Narrow" panose="020B0604020202020204" pitchFamily="34" charset="0"/>
              </a:defRPr>
            </a:lvl1pPr>
          </a:lstStyle>
          <a:p>
            <a:r>
              <a:rPr lang="en-US"/>
              <a:t>Audience disclosure in here</a:t>
            </a:r>
            <a:endParaRPr lang="en-US" dirty="0"/>
          </a:p>
        </p:txBody>
      </p:sp>
      <p:sp>
        <p:nvSpPr>
          <p:cNvPr id="24" name="Slide Number Placeholder 5">
            <a:extLst>
              <a:ext uri="{FF2B5EF4-FFF2-40B4-BE49-F238E27FC236}">
                <a16:creationId xmlns:a16="http://schemas.microsoft.com/office/drawing/2014/main" id="{846547F1-09C3-B770-EEB0-4F36ED034456}"/>
              </a:ext>
            </a:extLst>
          </p:cNvPr>
          <p:cNvSpPr>
            <a:spLocks noGrp="1"/>
          </p:cNvSpPr>
          <p:nvPr>
            <p:ph type="sldNum" sz="quarter" idx="4"/>
          </p:nvPr>
        </p:nvSpPr>
        <p:spPr>
          <a:xfrm>
            <a:off x="10706583" y="6356350"/>
            <a:ext cx="970552" cy="365125"/>
          </a:xfrm>
          <a:prstGeom prst="rect">
            <a:avLst/>
          </a:prstGeom>
        </p:spPr>
        <p:txBody>
          <a:bodyPr vert="horz" lIns="91440" tIns="45720" rIns="91440" bIns="45720" rtlCol="0" anchor="ctr"/>
          <a:lstStyle>
            <a:lvl1pPr algn="r">
              <a:defRPr sz="1000" b="0" i="0">
                <a:solidFill>
                  <a:schemeClr val="tx1">
                    <a:tint val="75000"/>
                  </a:schemeClr>
                </a:solidFill>
                <a:latin typeface="Arial Narrow" panose="020B0604020202020204" pitchFamily="34" charset="0"/>
                <a:cs typeface="Arial Narrow" panose="020B0604020202020204" pitchFamily="34" charset="0"/>
              </a:defRPr>
            </a:lvl1pPr>
          </a:lstStyle>
          <a:p>
            <a:r>
              <a:rPr lang="en-US"/>
              <a:t>X/XX</a:t>
            </a:r>
            <a:endParaRPr lang="en-US" dirty="0"/>
          </a:p>
        </p:txBody>
      </p:sp>
    </p:spTree>
    <p:extLst>
      <p:ext uri="{BB962C8B-B14F-4D97-AF65-F5344CB8AC3E}">
        <p14:creationId xmlns:p14="http://schemas.microsoft.com/office/powerpoint/2010/main" val="1412358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6884" y="1480709"/>
            <a:ext cx="10331116"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336884" y="3960384"/>
            <a:ext cx="10331116" cy="871108"/>
          </a:xfr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a:solidFill>
                  <a:schemeClr val="bg1"/>
                </a:solidFill>
                <a:latin typeface="Arial" panose="020B0604020202020204" pitchFamily="34" charset="0"/>
                <a:cs typeface="Arial" panose="020B0604020202020204" pitchFamily="34" charset="0"/>
              </a:rPr>
              <a:t>Enroll between [date] and [date]</a:t>
            </a:r>
          </a:p>
        </p:txBody>
      </p:sp>
      <p:sp>
        <p:nvSpPr>
          <p:cNvPr id="7" name="Footer Placeholder 3"/>
          <p:cNvSpPr>
            <a:spLocks noGrp="1"/>
          </p:cNvSpPr>
          <p:nvPr>
            <p:ph type="ftr" sz="quarter" idx="11"/>
          </p:nvPr>
        </p:nvSpPr>
        <p:spPr>
          <a:xfrm>
            <a:off x="3080565" y="6534437"/>
            <a:ext cx="5486400" cy="182880"/>
          </a:xfrm>
        </p:spPr>
        <p:txBody>
          <a:bodyPr/>
          <a:lstStyle>
            <a:lvl1pPr>
              <a:defRPr>
                <a:solidFill>
                  <a:schemeClr val="tx1">
                    <a:lumMod val="75000"/>
                    <a:lumOff val="25000"/>
                  </a:schemeClr>
                </a:solidFill>
                <a:latin typeface="Arial" charset="0"/>
                <a:ea typeface="Arial" charset="0"/>
                <a:cs typeface="Arial" charset="0"/>
              </a:defRPr>
            </a:lvl1pPr>
          </a:lstStyle>
          <a:p>
            <a:r>
              <a:rPr lang="en-US"/>
              <a:t>click to insert audience disclosure</a:t>
            </a:r>
          </a:p>
        </p:txBody>
      </p:sp>
      <p:sp>
        <p:nvSpPr>
          <p:cNvPr id="8" name="Text Placeholder 25"/>
          <p:cNvSpPr>
            <a:spLocks noGrp="1"/>
          </p:cNvSpPr>
          <p:nvPr>
            <p:ph type="body" sz="quarter" idx="24" hasCustomPrompt="1"/>
          </p:nvPr>
        </p:nvSpPr>
        <p:spPr>
          <a:xfrm>
            <a:off x="10409281" y="6540116"/>
            <a:ext cx="1304924" cy="152400"/>
          </a:xfrm>
        </p:spPr>
        <p:txBody>
          <a:bodyPr/>
          <a:lstStyle>
            <a:lvl1pPr marL="0" indent="0" algn="r">
              <a:spcBef>
                <a:spcPts val="0"/>
              </a:spcBef>
              <a:buFont typeface="Arial" panose="020B0604020202020204" pitchFamily="34" charset="0"/>
              <a:buNone/>
              <a:defRPr sz="800" b="0" i="0" baseline="0">
                <a:solidFill>
                  <a:schemeClr val="tx1">
                    <a:lumMod val="75000"/>
                    <a:lumOff val="25000"/>
                  </a:schemeClr>
                </a:solidFill>
                <a:latin typeface="Arial" charset="0"/>
                <a:ea typeface="Arial" charset="0"/>
                <a:cs typeface="Arial" charset="0"/>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0/00</a:t>
            </a:r>
          </a:p>
        </p:txBody>
      </p:sp>
      <p:sp>
        <p:nvSpPr>
          <p:cNvPr id="9" name="Text Placeholder 25"/>
          <p:cNvSpPr>
            <a:spLocks noGrp="1"/>
          </p:cNvSpPr>
          <p:nvPr>
            <p:ph type="body" sz="quarter" idx="20" hasCustomPrompt="1"/>
          </p:nvPr>
        </p:nvSpPr>
        <p:spPr>
          <a:xfrm>
            <a:off x="336884" y="6534437"/>
            <a:ext cx="1164304" cy="171164"/>
          </a:xfrm>
        </p:spPr>
        <p:txBody>
          <a:bodyPr/>
          <a:lstStyle>
            <a:lvl1pPr marL="0" indent="0" algn="l">
              <a:spcBef>
                <a:spcPts val="0"/>
              </a:spcBef>
              <a:buFont typeface="Arial" panose="020B0604020202020204" pitchFamily="34" charset="0"/>
              <a:buNone/>
              <a:defRPr sz="800" b="0" i="0" baseline="0">
                <a:solidFill>
                  <a:schemeClr val="tx1">
                    <a:lumMod val="75000"/>
                    <a:lumOff val="25000"/>
                  </a:schemeClr>
                </a:solidFill>
                <a:latin typeface="Arial" charset="0"/>
                <a:ea typeface="Arial" charset="0"/>
                <a:cs typeface="Arial" charset="0"/>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add form number</a:t>
            </a:r>
          </a:p>
        </p:txBody>
      </p:sp>
      <p:sp>
        <p:nvSpPr>
          <p:cNvPr id="11" name="Text Placeholder 25">
            <a:extLst>
              <a:ext uri="{FF2B5EF4-FFF2-40B4-BE49-F238E27FC236}">
                <a16:creationId xmlns:a16="http://schemas.microsoft.com/office/drawing/2014/main" id="{7083BD31-CCF1-4F56-8EE3-96D25B04C5A7}"/>
              </a:ext>
            </a:extLst>
          </p:cNvPr>
          <p:cNvSpPr>
            <a:spLocks noGrp="1"/>
          </p:cNvSpPr>
          <p:nvPr>
            <p:ph type="body" sz="quarter" idx="12" hasCustomPrompt="1"/>
          </p:nvPr>
        </p:nvSpPr>
        <p:spPr>
          <a:xfrm>
            <a:off x="7953673" y="326451"/>
            <a:ext cx="3962993" cy="217594"/>
          </a:xfrm>
        </p:spPr>
        <p:txBody>
          <a:bodyPr/>
          <a:lstStyle>
            <a:lvl1pPr marL="0" indent="0" algn="r">
              <a:spcBef>
                <a:spcPts val="0"/>
              </a:spcBef>
              <a:buFont typeface="Arial" panose="020B0604020202020204" pitchFamily="34" charset="0"/>
              <a:buNone/>
              <a:defRPr sz="1200" b="1" baseline="0">
                <a:solidFill>
                  <a:schemeClr val="bg1"/>
                </a:solidFill>
                <a:latin typeface="+mn-lt"/>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speaker 1</a:t>
            </a:r>
          </a:p>
        </p:txBody>
      </p:sp>
      <p:sp>
        <p:nvSpPr>
          <p:cNvPr id="12" name="Text Placeholder 25">
            <a:extLst>
              <a:ext uri="{FF2B5EF4-FFF2-40B4-BE49-F238E27FC236}">
                <a16:creationId xmlns:a16="http://schemas.microsoft.com/office/drawing/2014/main" id="{041FA5CA-CFF3-4F6D-90A0-50EBB76B7A73}"/>
              </a:ext>
            </a:extLst>
          </p:cNvPr>
          <p:cNvSpPr>
            <a:spLocks noGrp="1"/>
          </p:cNvSpPr>
          <p:nvPr>
            <p:ph type="body" sz="quarter" idx="13" hasCustomPrompt="1"/>
          </p:nvPr>
        </p:nvSpPr>
        <p:spPr>
          <a:xfrm>
            <a:off x="7953672" y="544045"/>
            <a:ext cx="3962995" cy="223158"/>
          </a:xfrm>
        </p:spPr>
        <p:txBody>
          <a:bodyPr/>
          <a:lstStyle>
            <a:lvl1pPr marL="0" indent="0" algn="r">
              <a:spcBef>
                <a:spcPts val="0"/>
              </a:spcBef>
              <a:buFont typeface="Arial" panose="020B0604020202020204" pitchFamily="34" charset="0"/>
              <a:buNone/>
              <a:defRPr sz="1100" b="0" i="1" baseline="0">
                <a:solidFill>
                  <a:schemeClr val="bg1"/>
                </a:solidFill>
                <a:latin typeface="+mn-lt"/>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title, company</a:t>
            </a:r>
          </a:p>
        </p:txBody>
      </p:sp>
      <p:sp>
        <p:nvSpPr>
          <p:cNvPr id="13" name="Text Placeholder 25">
            <a:extLst>
              <a:ext uri="{FF2B5EF4-FFF2-40B4-BE49-F238E27FC236}">
                <a16:creationId xmlns:a16="http://schemas.microsoft.com/office/drawing/2014/main" id="{1E033B21-A12D-4A34-B654-195682FA3E26}"/>
              </a:ext>
            </a:extLst>
          </p:cNvPr>
          <p:cNvSpPr>
            <a:spLocks noGrp="1"/>
          </p:cNvSpPr>
          <p:nvPr>
            <p:ph type="body" sz="quarter" idx="14" hasCustomPrompt="1"/>
          </p:nvPr>
        </p:nvSpPr>
        <p:spPr>
          <a:xfrm>
            <a:off x="7953671" y="941493"/>
            <a:ext cx="3974563" cy="217594"/>
          </a:xfrm>
        </p:spPr>
        <p:txBody>
          <a:bodyPr/>
          <a:lstStyle>
            <a:lvl1pPr marL="0" indent="0" algn="r">
              <a:spcBef>
                <a:spcPts val="0"/>
              </a:spcBef>
              <a:buFont typeface="Arial" panose="020B0604020202020204" pitchFamily="34" charset="0"/>
              <a:buNone/>
              <a:defRPr sz="1200" b="1" baseline="0">
                <a:solidFill>
                  <a:schemeClr val="bg1"/>
                </a:solidFill>
                <a:latin typeface="+mn-lt"/>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speaker 2</a:t>
            </a:r>
          </a:p>
        </p:txBody>
      </p:sp>
      <p:sp>
        <p:nvSpPr>
          <p:cNvPr id="14" name="Text Placeholder 25">
            <a:extLst>
              <a:ext uri="{FF2B5EF4-FFF2-40B4-BE49-F238E27FC236}">
                <a16:creationId xmlns:a16="http://schemas.microsoft.com/office/drawing/2014/main" id="{9B2236D5-2CD7-4811-9E70-EB8C2DA6CC57}"/>
              </a:ext>
            </a:extLst>
          </p:cNvPr>
          <p:cNvSpPr>
            <a:spLocks noGrp="1"/>
          </p:cNvSpPr>
          <p:nvPr>
            <p:ph type="body" sz="quarter" idx="15" hasCustomPrompt="1"/>
          </p:nvPr>
        </p:nvSpPr>
        <p:spPr>
          <a:xfrm>
            <a:off x="7953672" y="1159087"/>
            <a:ext cx="3974564" cy="223158"/>
          </a:xfrm>
        </p:spPr>
        <p:txBody>
          <a:bodyPr/>
          <a:lstStyle>
            <a:lvl1pPr marL="0" indent="0" algn="r">
              <a:spcBef>
                <a:spcPts val="0"/>
              </a:spcBef>
              <a:buFont typeface="Arial" panose="020B0604020202020204" pitchFamily="34" charset="0"/>
              <a:buNone/>
              <a:defRPr sz="1100" b="0" i="1" baseline="0">
                <a:solidFill>
                  <a:schemeClr val="bg1"/>
                </a:solidFill>
                <a:latin typeface="+mn-lt"/>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title, company</a:t>
            </a:r>
          </a:p>
        </p:txBody>
      </p:sp>
    </p:spTree>
    <p:extLst>
      <p:ext uri="{BB962C8B-B14F-4D97-AF65-F5344CB8AC3E}">
        <p14:creationId xmlns:p14="http://schemas.microsoft.com/office/powerpoint/2010/main" val="2594254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6883" y="1380782"/>
            <a:ext cx="1155031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0"/>
          </p:nvPr>
        </p:nvSpPr>
        <p:spPr>
          <a:xfrm>
            <a:off x="336884" y="6347712"/>
            <a:ext cx="815148" cy="228600"/>
          </a:xfrm>
          <a:prstGeom prst="rect">
            <a:avLst/>
          </a:prstGeom>
        </p:spPr>
        <p:txBody>
          <a:bodyPr/>
          <a:lstStyle>
            <a:lvl1pPr algn="l">
              <a:defRPr>
                <a:solidFill>
                  <a:schemeClr val="tx1"/>
                </a:solidFill>
                <a:latin typeface="Arial" charset="0"/>
                <a:ea typeface="Arial" charset="0"/>
                <a:cs typeface="Arial" charset="0"/>
              </a:defRPr>
            </a:lvl1pPr>
          </a:lstStyle>
          <a:p>
            <a:pPr>
              <a:defRPr/>
            </a:pPr>
            <a:fld id="{55BD5FDF-1479-4CBA-B4F0-1ABFFDF89263}" type="slidenum">
              <a:rPr lang="en-US" smtClean="0"/>
              <a:pPr>
                <a:defRPr/>
              </a:pPr>
              <a:t>‹#›</a:t>
            </a:fld>
            <a:endParaRPr lang="en-US"/>
          </a:p>
        </p:txBody>
      </p:sp>
      <p:sp>
        <p:nvSpPr>
          <p:cNvPr id="9" name="Footer Placeholder 1"/>
          <p:cNvSpPr>
            <a:spLocks noGrp="1"/>
          </p:cNvSpPr>
          <p:nvPr>
            <p:ph type="ftr" sz="quarter" idx="12"/>
          </p:nvPr>
        </p:nvSpPr>
        <p:spPr>
          <a:xfrm>
            <a:off x="3352800" y="6338095"/>
            <a:ext cx="5486400" cy="249931"/>
          </a:xfrm>
          <a:prstGeom prst="rect">
            <a:avLst/>
          </a:prstGeom>
        </p:spPr>
        <p:txBody>
          <a:bodyPr/>
          <a:lstStyle>
            <a:lvl1pPr>
              <a:defRPr>
                <a:solidFill>
                  <a:schemeClr val="tx1"/>
                </a:solidFill>
                <a:latin typeface="Arial" charset="0"/>
                <a:ea typeface="Arial" charset="0"/>
                <a:cs typeface="Arial" charset="0"/>
              </a:defRPr>
            </a:lvl1pPr>
          </a:lstStyle>
          <a:p>
            <a:r>
              <a:rPr lang="en-US"/>
              <a:t>click to insert audience disclosure</a:t>
            </a:r>
          </a:p>
        </p:txBody>
      </p:sp>
      <p:sp>
        <p:nvSpPr>
          <p:cNvPr id="10" name="Text Placeholder 3"/>
          <p:cNvSpPr>
            <a:spLocks noGrp="1"/>
          </p:cNvSpPr>
          <p:nvPr>
            <p:ph type="body" sz="quarter" idx="14" hasCustomPrompt="1"/>
          </p:nvPr>
        </p:nvSpPr>
        <p:spPr>
          <a:xfrm>
            <a:off x="336883" y="5799264"/>
            <a:ext cx="8263420" cy="230832"/>
          </a:xfrm>
        </p:spPr>
        <p:txBody>
          <a:bodyPr wrap="square" anchor="b" anchorCtr="0">
            <a:spAutoFit/>
          </a:bodyPr>
          <a:lstStyle>
            <a:lvl1pPr marL="0" indent="0">
              <a:spcBef>
                <a:spcPts val="0"/>
              </a:spcBef>
              <a:buFont typeface="Arial" panose="020B0604020202020204" pitchFamily="34" charset="0"/>
              <a:buNone/>
              <a:defRPr sz="1000" baseline="0">
                <a:solidFill>
                  <a:schemeClr val="tx1">
                    <a:lumMod val="75000"/>
                    <a:lumOff val="25000"/>
                  </a:schemeClr>
                </a:solidFill>
                <a:latin typeface="Arial Narrow"/>
                <a:cs typeface="Arial Narrow"/>
              </a:defRPr>
            </a:lvl1pPr>
            <a:lvl2pPr marL="339725" indent="0">
              <a:buNone/>
              <a:defRPr sz="1000">
                <a:solidFill>
                  <a:schemeClr val="tx1">
                    <a:lumMod val="50000"/>
                    <a:lumOff val="50000"/>
                  </a:schemeClr>
                </a:solidFill>
                <a:latin typeface="+mj-lt"/>
              </a:defRPr>
            </a:lvl2pPr>
            <a:lvl3pPr marL="627063" indent="0">
              <a:buNone/>
              <a:defRPr sz="1000">
                <a:solidFill>
                  <a:schemeClr val="tx1">
                    <a:lumMod val="50000"/>
                    <a:lumOff val="50000"/>
                  </a:schemeClr>
                </a:solidFill>
                <a:latin typeface="+mj-lt"/>
              </a:defRPr>
            </a:lvl3pPr>
            <a:lvl4pPr marL="914400" indent="0">
              <a:buNone/>
              <a:defRPr sz="1000">
                <a:solidFill>
                  <a:schemeClr val="tx1">
                    <a:lumMod val="50000"/>
                    <a:lumOff val="50000"/>
                  </a:schemeClr>
                </a:solidFill>
                <a:latin typeface="+mj-lt"/>
              </a:defRPr>
            </a:lvl4pPr>
            <a:lvl5pPr marL="1031875" indent="0">
              <a:buNone/>
              <a:defRPr sz="1000">
                <a:solidFill>
                  <a:schemeClr val="tx1">
                    <a:lumMod val="50000"/>
                    <a:lumOff val="50000"/>
                  </a:schemeClr>
                </a:solidFill>
                <a:latin typeface="+mj-lt"/>
              </a:defRPr>
            </a:lvl5pPr>
          </a:lstStyle>
          <a:p>
            <a:pPr lvl="0"/>
            <a:r>
              <a:rPr lang="en-US"/>
              <a:t>add disclosures and footnotes here</a:t>
            </a:r>
          </a:p>
        </p:txBody>
      </p:sp>
    </p:spTree>
    <p:extLst>
      <p:ext uri="{BB962C8B-B14F-4D97-AF65-F5344CB8AC3E}">
        <p14:creationId xmlns:p14="http://schemas.microsoft.com/office/powerpoint/2010/main" val="1130442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016CAB-48D7-D94D-B8EA-ED4493612D5C}"/>
              </a:ext>
            </a:extLst>
          </p:cNvPr>
          <p:cNvSpPr/>
          <p:nvPr userDrawn="1"/>
        </p:nvSpPr>
        <p:spPr>
          <a:xfrm>
            <a:off x="-18095" y="1900723"/>
            <a:ext cx="12226724" cy="2608856"/>
          </a:xfrm>
          <a:prstGeom prst="rect">
            <a:avLst/>
          </a:prstGeom>
          <a:gradFill>
            <a:gsLst>
              <a:gs pos="0">
                <a:srgbClr val="007DD7"/>
              </a:gs>
              <a:gs pos="100000">
                <a:srgbClr val="005A9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A222D9-743B-BD46-A906-791407F65CEF}"/>
              </a:ext>
            </a:extLst>
          </p:cNvPr>
          <p:cNvSpPr>
            <a:spLocks noGrp="1"/>
          </p:cNvSpPr>
          <p:nvPr>
            <p:ph type="ctrTitle"/>
          </p:nvPr>
        </p:nvSpPr>
        <p:spPr>
          <a:xfrm>
            <a:off x="445911" y="2034361"/>
            <a:ext cx="9144000" cy="1918801"/>
          </a:xfrm>
          <a:prstGeom prst="rect">
            <a:avLst/>
          </a:prstGeom>
        </p:spPr>
        <p:txBody>
          <a:bodyPr anchor="b"/>
          <a:lstStyle>
            <a:lvl1pPr algn="l">
              <a:defRPr sz="60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D3889494-61D3-AE46-A23E-2BE1851DD0F3}"/>
              </a:ext>
            </a:extLst>
          </p:cNvPr>
          <p:cNvSpPr>
            <a:spLocks noGrp="1"/>
          </p:cNvSpPr>
          <p:nvPr>
            <p:ph type="subTitle" idx="1"/>
          </p:nvPr>
        </p:nvSpPr>
        <p:spPr>
          <a:xfrm>
            <a:off x="492211" y="3987115"/>
            <a:ext cx="9144000" cy="530953"/>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Picture Placeholder 11">
            <a:extLst>
              <a:ext uri="{FF2B5EF4-FFF2-40B4-BE49-F238E27FC236}">
                <a16:creationId xmlns:a16="http://schemas.microsoft.com/office/drawing/2014/main" id="{87A68474-6AB9-2848-8342-A46020AB714C}"/>
              </a:ext>
            </a:extLst>
          </p:cNvPr>
          <p:cNvSpPr>
            <a:spLocks noGrp="1"/>
          </p:cNvSpPr>
          <p:nvPr>
            <p:ph type="pic" sz="quarter" idx="13"/>
          </p:nvPr>
        </p:nvSpPr>
        <p:spPr>
          <a:xfrm>
            <a:off x="-1" y="0"/>
            <a:ext cx="2939835" cy="1792287"/>
          </a:xfrm>
          <a:solidFill>
            <a:schemeClr val="bg2"/>
          </a:solidFill>
        </p:spPr>
        <p:txBody>
          <a:bodyPr/>
          <a:lstStyle/>
          <a:p>
            <a:endParaRPr lang="en-US"/>
          </a:p>
        </p:txBody>
      </p:sp>
      <p:sp>
        <p:nvSpPr>
          <p:cNvPr id="13" name="Picture Placeholder 11">
            <a:extLst>
              <a:ext uri="{FF2B5EF4-FFF2-40B4-BE49-F238E27FC236}">
                <a16:creationId xmlns:a16="http://schemas.microsoft.com/office/drawing/2014/main" id="{80034FB9-92BC-A94F-9279-90F512CD6B74}"/>
              </a:ext>
            </a:extLst>
          </p:cNvPr>
          <p:cNvSpPr>
            <a:spLocks noGrp="1"/>
          </p:cNvSpPr>
          <p:nvPr>
            <p:ph type="pic" sz="quarter" idx="14"/>
          </p:nvPr>
        </p:nvSpPr>
        <p:spPr>
          <a:xfrm>
            <a:off x="3084054" y="0"/>
            <a:ext cx="2939835" cy="1792287"/>
          </a:xfrm>
          <a:solidFill>
            <a:schemeClr val="bg2"/>
          </a:solidFill>
        </p:spPr>
        <p:txBody>
          <a:bodyPr>
            <a:normAutofit/>
          </a:bodyPr>
          <a:lstStyle>
            <a:lvl1pPr>
              <a:defRPr sz="2800"/>
            </a:lvl1pPr>
          </a:lstStyle>
          <a:p>
            <a:endParaRPr lang="en-US"/>
          </a:p>
        </p:txBody>
      </p:sp>
      <p:sp>
        <p:nvSpPr>
          <p:cNvPr id="16" name="Picture Placeholder 11">
            <a:extLst>
              <a:ext uri="{FF2B5EF4-FFF2-40B4-BE49-F238E27FC236}">
                <a16:creationId xmlns:a16="http://schemas.microsoft.com/office/drawing/2014/main" id="{D582D788-6730-4B41-9375-28068D06266B}"/>
              </a:ext>
            </a:extLst>
          </p:cNvPr>
          <p:cNvSpPr>
            <a:spLocks noGrp="1"/>
          </p:cNvSpPr>
          <p:nvPr>
            <p:ph type="pic" sz="quarter" idx="15"/>
          </p:nvPr>
        </p:nvSpPr>
        <p:spPr>
          <a:xfrm>
            <a:off x="6168109" y="0"/>
            <a:ext cx="2939835" cy="1792287"/>
          </a:xfrm>
          <a:solidFill>
            <a:schemeClr val="bg2"/>
          </a:solidFill>
        </p:spPr>
        <p:txBody>
          <a:bodyPr/>
          <a:lstStyle/>
          <a:p>
            <a:endParaRPr lang="en-US"/>
          </a:p>
        </p:txBody>
      </p:sp>
      <p:sp>
        <p:nvSpPr>
          <p:cNvPr id="17" name="Picture Placeholder 11">
            <a:extLst>
              <a:ext uri="{FF2B5EF4-FFF2-40B4-BE49-F238E27FC236}">
                <a16:creationId xmlns:a16="http://schemas.microsoft.com/office/drawing/2014/main" id="{8F49C396-CF2F-B248-9A02-203227A23278}"/>
              </a:ext>
            </a:extLst>
          </p:cNvPr>
          <p:cNvSpPr>
            <a:spLocks noGrp="1"/>
          </p:cNvSpPr>
          <p:nvPr>
            <p:ph type="pic" sz="quarter" idx="16"/>
          </p:nvPr>
        </p:nvSpPr>
        <p:spPr>
          <a:xfrm>
            <a:off x="9252165" y="0"/>
            <a:ext cx="2939835" cy="1792287"/>
          </a:xfrm>
          <a:solidFill>
            <a:schemeClr val="bg2"/>
          </a:solidFill>
        </p:spPr>
        <p:txBody>
          <a:bodyPr/>
          <a:lstStyle/>
          <a:p>
            <a:endParaRPr lang="en-US" dirty="0"/>
          </a:p>
        </p:txBody>
      </p:sp>
      <p:sp>
        <p:nvSpPr>
          <p:cNvPr id="18" name="Date Placeholder 3">
            <a:extLst>
              <a:ext uri="{FF2B5EF4-FFF2-40B4-BE49-F238E27FC236}">
                <a16:creationId xmlns:a16="http://schemas.microsoft.com/office/drawing/2014/main" id="{6BC37976-CDF6-B244-8128-BE2567E38F09}"/>
              </a:ext>
            </a:extLst>
          </p:cNvPr>
          <p:cNvSpPr>
            <a:spLocks noGrp="1"/>
          </p:cNvSpPr>
          <p:nvPr>
            <p:ph type="dt" sz="half" idx="2"/>
          </p:nvPr>
        </p:nvSpPr>
        <p:spPr>
          <a:xfrm>
            <a:off x="492211" y="6356350"/>
            <a:ext cx="989348" cy="365125"/>
          </a:xfrm>
          <a:prstGeom prst="rect">
            <a:avLst/>
          </a:prstGeom>
        </p:spPr>
        <p:txBody>
          <a:bodyPr vert="horz" lIns="91440" tIns="45720" rIns="91440" bIns="45720" rtlCol="0" anchor="ctr"/>
          <a:lstStyle>
            <a:lvl1pPr algn="l">
              <a:defRPr sz="1000" b="0" i="0">
                <a:solidFill>
                  <a:schemeClr val="tx1">
                    <a:tint val="75000"/>
                  </a:schemeClr>
                </a:solidFill>
                <a:latin typeface="Arial Narrow" panose="020B0604020202020204" pitchFamily="34" charset="0"/>
                <a:cs typeface="Arial Narrow" panose="020B0604020202020204" pitchFamily="34" charset="0"/>
              </a:defRPr>
            </a:lvl1pPr>
          </a:lstStyle>
          <a:p>
            <a:r>
              <a:rPr lang="en-US"/>
              <a:t>Form # X/XX</a:t>
            </a:r>
            <a:endParaRPr lang="en-US" dirty="0"/>
          </a:p>
        </p:txBody>
      </p:sp>
      <p:sp>
        <p:nvSpPr>
          <p:cNvPr id="19" name="Footer Placeholder 4">
            <a:extLst>
              <a:ext uri="{FF2B5EF4-FFF2-40B4-BE49-F238E27FC236}">
                <a16:creationId xmlns:a16="http://schemas.microsoft.com/office/drawing/2014/main" id="{DD954F3B-0F25-D348-AF99-1DD4B89A8AE4}"/>
              </a:ext>
            </a:extLst>
          </p:cNvPr>
          <p:cNvSpPr>
            <a:spLocks noGrp="1"/>
          </p:cNvSpPr>
          <p:nvPr>
            <p:ph type="ftr" sz="quarter" idx="3"/>
          </p:nvPr>
        </p:nvSpPr>
        <p:spPr>
          <a:xfrm>
            <a:off x="1597306" y="6356350"/>
            <a:ext cx="8993529" cy="365125"/>
          </a:xfrm>
          <a:prstGeom prst="rect">
            <a:avLst/>
          </a:prstGeom>
        </p:spPr>
        <p:txBody>
          <a:bodyPr vert="horz" lIns="91440" tIns="45720" rIns="91440" bIns="45720" rtlCol="0" anchor="ctr"/>
          <a:lstStyle>
            <a:lvl1pPr algn="ctr">
              <a:defRPr sz="1000" b="0" i="0">
                <a:solidFill>
                  <a:schemeClr val="tx1">
                    <a:tint val="75000"/>
                  </a:schemeClr>
                </a:solidFill>
                <a:latin typeface="Arial Narrow" panose="020B0604020202020204" pitchFamily="34" charset="0"/>
                <a:cs typeface="Arial Narrow" panose="020B0604020202020204" pitchFamily="34" charset="0"/>
              </a:defRPr>
            </a:lvl1pPr>
          </a:lstStyle>
          <a:p>
            <a:r>
              <a:rPr lang="en-US"/>
              <a:t>Audience disclosure in here</a:t>
            </a:r>
            <a:endParaRPr lang="en-US" dirty="0"/>
          </a:p>
        </p:txBody>
      </p:sp>
      <p:sp>
        <p:nvSpPr>
          <p:cNvPr id="20" name="Slide Number Placeholder 5">
            <a:extLst>
              <a:ext uri="{FF2B5EF4-FFF2-40B4-BE49-F238E27FC236}">
                <a16:creationId xmlns:a16="http://schemas.microsoft.com/office/drawing/2014/main" id="{E21E1C3E-131C-D946-ADFF-2F0F39057AE3}"/>
              </a:ext>
            </a:extLst>
          </p:cNvPr>
          <p:cNvSpPr>
            <a:spLocks noGrp="1"/>
          </p:cNvSpPr>
          <p:nvPr>
            <p:ph type="sldNum" sz="quarter" idx="4"/>
          </p:nvPr>
        </p:nvSpPr>
        <p:spPr>
          <a:xfrm>
            <a:off x="10706583" y="6356350"/>
            <a:ext cx="970552" cy="365125"/>
          </a:xfrm>
          <a:prstGeom prst="rect">
            <a:avLst/>
          </a:prstGeom>
        </p:spPr>
        <p:txBody>
          <a:bodyPr vert="horz" lIns="91440" tIns="45720" rIns="91440" bIns="45720" rtlCol="0" anchor="ctr"/>
          <a:lstStyle>
            <a:lvl1pPr algn="r">
              <a:defRPr sz="1000" b="0" i="0">
                <a:solidFill>
                  <a:schemeClr val="tx1">
                    <a:tint val="75000"/>
                  </a:schemeClr>
                </a:solidFill>
                <a:latin typeface="Arial Narrow" panose="020B0604020202020204" pitchFamily="34" charset="0"/>
                <a:cs typeface="Arial Narrow" panose="020B0604020202020204" pitchFamily="34" charset="0"/>
              </a:defRPr>
            </a:lvl1pPr>
          </a:lstStyle>
          <a:p>
            <a:r>
              <a:rPr lang="en-US"/>
              <a:t>X/XX</a:t>
            </a:r>
            <a:endParaRPr lang="en-US" dirty="0"/>
          </a:p>
        </p:txBody>
      </p:sp>
      <p:pic>
        <p:nvPicPr>
          <p:cNvPr id="21" name="Picture 20" descr="Text&#10;&#10;Description automatically generated with low confidence">
            <a:extLst>
              <a:ext uri="{FF2B5EF4-FFF2-40B4-BE49-F238E27FC236}">
                <a16:creationId xmlns:a16="http://schemas.microsoft.com/office/drawing/2014/main" id="{5F55D4AC-B2E7-1543-8BD8-B19DBFF4E5A9}"/>
              </a:ext>
            </a:extLst>
          </p:cNvPr>
          <p:cNvPicPr>
            <a:picLocks noChangeAspect="1"/>
          </p:cNvPicPr>
          <p:nvPr userDrawn="1"/>
        </p:nvPicPr>
        <p:blipFill>
          <a:blip r:embed="rId2"/>
          <a:stretch>
            <a:fillRect/>
          </a:stretch>
        </p:blipFill>
        <p:spPr>
          <a:xfrm>
            <a:off x="8774425" y="5053971"/>
            <a:ext cx="2881086" cy="489241"/>
          </a:xfrm>
          <a:prstGeom prst="rect">
            <a:avLst/>
          </a:prstGeom>
        </p:spPr>
      </p:pic>
      <p:sp>
        <p:nvSpPr>
          <p:cNvPr id="22" name="TextBox 21">
            <a:extLst>
              <a:ext uri="{FF2B5EF4-FFF2-40B4-BE49-F238E27FC236}">
                <a16:creationId xmlns:a16="http://schemas.microsoft.com/office/drawing/2014/main" id="{20E1D0A2-FDC7-5545-AD08-65B30B21BB43}"/>
              </a:ext>
            </a:extLst>
          </p:cNvPr>
          <p:cNvSpPr txBox="1"/>
          <p:nvPr userDrawn="1"/>
        </p:nvSpPr>
        <p:spPr>
          <a:xfrm>
            <a:off x="8449518" y="5831017"/>
            <a:ext cx="3310359" cy="430887"/>
          </a:xfrm>
          <a:prstGeom prst="rect">
            <a:avLst/>
          </a:prstGeom>
          <a:noFill/>
        </p:spPr>
        <p:txBody>
          <a:bodyPr wrap="square" rtlCol="0" anchor="b">
            <a:spAutoFit/>
          </a:bodyPr>
          <a:lstStyle/>
          <a:p>
            <a:pPr algn="r"/>
            <a:r>
              <a:rPr lang="en-US" sz="1100" b="0" i="0" dirty="0">
                <a:solidFill>
                  <a:schemeClr val="tx2"/>
                </a:solidFill>
                <a:latin typeface="Calibre Regular" panose="020B0503030202060203" pitchFamily="34" charset="77"/>
              </a:rPr>
              <a:t>Symetra Life Insurance Company</a:t>
            </a:r>
          </a:p>
          <a:p>
            <a:pPr algn="r"/>
            <a:r>
              <a:rPr lang="en-US" sz="1100" b="0" i="0" dirty="0">
                <a:solidFill>
                  <a:schemeClr val="tx2"/>
                </a:solidFill>
                <a:latin typeface="Calibre Regular" panose="020B0503030202060203" pitchFamily="34" charset="77"/>
              </a:rPr>
              <a:t>777 108</a:t>
            </a:r>
            <a:r>
              <a:rPr lang="en-US" sz="1100" b="0" i="0" baseline="30000" dirty="0">
                <a:solidFill>
                  <a:schemeClr val="tx2"/>
                </a:solidFill>
                <a:latin typeface="Calibre Regular" panose="020B0503030202060203" pitchFamily="34" charset="77"/>
              </a:rPr>
              <a:t>th</a:t>
            </a:r>
            <a:r>
              <a:rPr lang="en-US" sz="1100" b="0" i="0" dirty="0">
                <a:solidFill>
                  <a:schemeClr val="tx2"/>
                </a:solidFill>
                <a:latin typeface="Calibre Regular" panose="020B0503030202060203" pitchFamily="34" charset="77"/>
              </a:rPr>
              <a:t> Ave. NE, Suite 1200, Bellevue, WA 98004</a:t>
            </a:r>
          </a:p>
        </p:txBody>
      </p:sp>
      <p:cxnSp>
        <p:nvCxnSpPr>
          <p:cNvPr id="23" name="Straight Connector 22">
            <a:extLst>
              <a:ext uri="{FF2B5EF4-FFF2-40B4-BE49-F238E27FC236}">
                <a16:creationId xmlns:a16="http://schemas.microsoft.com/office/drawing/2014/main" id="{F316AA83-3B01-304B-94A9-F71080C980E3}"/>
              </a:ext>
            </a:extLst>
          </p:cNvPr>
          <p:cNvCxnSpPr>
            <a:cxnSpLocks/>
          </p:cNvCxnSpPr>
          <p:nvPr userDrawn="1"/>
        </p:nvCxnSpPr>
        <p:spPr>
          <a:xfrm>
            <a:off x="-24714" y="4653450"/>
            <a:ext cx="12229071" cy="12357"/>
          </a:xfrm>
          <a:prstGeom prst="line">
            <a:avLst/>
          </a:prstGeom>
          <a:ln w="127000">
            <a:gradFill>
              <a:gsLst>
                <a:gs pos="0">
                  <a:srgbClr val="22324E"/>
                </a:gs>
                <a:gs pos="75000">
                  <a:srgbClr val="8ABF2E"/>
                </a:gs>
                <a:gs pos="50000">
                  <a:srgbClr val="5BBBEB"/>
                </a:gs>
                <a:gs pos="25000">
                  <a:srgbClr val="007DD7"/>
                </a:gs>
                <a:gs pos="100000">
                  <a:srgbClr val="FFB000"/>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48257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5"/>
          <p:cNvSpPr>
            <a:spLocks noGrp="1"/>
          </p:cNvSpPr>
          <p:nvPr>
            <p:ph type="pic" sz="quarter" idx="12" hasCustomPrompt="1"/>
          </p:nvPr>
        </p:nvSpPr>
        <p:spPr>
          <a:xfrm>
            <a:off x="0" y="-1"/>
            <a:ext cx="12192000" cy="4917990"/>
          </a:xfrm>
          <a:solidFill>
            <a:schemeClr val="bg2">
              <a:lumMod val="90000"/>
            </a:schemeClr>
          </a:solidFill>
        </p:spPr>
        <p:txBody>
          <a:bodyPr anchor="ctr" anchorCtr="1"/>
          <a:lstStyle>
            <a:lvl1pPr marL="0" indent="0" algn="ctr">
              <a:buFontTx/>
              <a:buNone/>
              <a:defRPr baseline="0"/>
            </a:lvl1pPr>
          </a:lstStyle>
          <a:p>
            <a:r>
              <a:rPr lang="en-US"/>
              <a:t>click to add your own image</a:t>
            </a:r>
          </a:p>
        </p:txBody>
      </p:sp>
      <p:sp>
        <p:nvSpPr>
          <p:cNvPr id="2" name="Title 1"/>
          <p:cNvSpPr>
            <a:spLocks noGrp="1"/>
          </p:cNvSpPr>
          <p:nvPr>
            <p:ph type="ctrTitle"/>
          </p:nvPr>
        </p:nvSpPr>
        <p:spPr>
          <a:xfrm>
            <a:off x="336884" y="357446"/>
            <a:ext cx="10331116" cy="1786299"/>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336884" y="3960384"/>
            <a:ext cx="10331116" cy="871108"/>
          </a:xfr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a:solidFill>
                  <a:schemeClr val="bg1"/>
                </a:solidFill>
                <a:latin typeface="Arial" panose="020B0604020202020204" pitchFamily="34" charset="0"/>
                <a:cs typeface="Arial" panose="020B0604020202020204" pitchFamily="34" charset="0"/>
              </a:rPr>
              <a:t>Enroll between [date] and [date]</a:t>
            </a:r>
          </a:p>
        </p:txBody>
      </p:sp>
      <p:sp>
        <p:nvSpPr>
          <p:cNvPr id="7" name="Footer Placeholder 3"/>
          <p:cNvSpPr>
            <a:spLocks noGrp="1"/>
          </p:cNvSpPr>
          <p:nvPr>
            <p:ph type="ftr" sz="quarter" idx="11"/>
          </p:nvPr>
        </p:nvSpPr>
        <p:spPr>
          <a:xfrm>
            <a:off x="3080565" y="6556923"/>
            <a:ext cx="5486400" cy="182880"/>
          </a:xfrm>
        </p:spPr>
        <p:txBody>
          <a:bodyPr/>
          <a:lstStyle>
            <a:lvl1pPr>
              <a:defRPr>
                <a:solidFill>
                  <a:schemeClr val="tx1">
                    <a:lumMod val="75000"/>
                    <a:lumOff val="25000"/>
                  </a:schemeClr>
                </a:solidFill>
                <a:latin typeface="Arial" charset="0"/>
                <a:ea typeface="Arial" charset="0"/>
                <a:cs typeface="Arial" charset="0"/>
              </a:defRPr>
            </a:lvl1pPr>
          </a:lstStyle>
          <a:p>
            <a:r>
              <a:rPr lang="en-US"/>
              <a:t>click to insert audience disclosure</a:t>
            </a:r>
          </a:p>
        </p:txBody>
      </p:sp>
      <p:sp>
        <p:nvSpPr>
          <p:cNvPr id="8" name="Text Placeholder 25"/>
          <p:cNvSpPr>
            <a:spLocks noGrp="1"/>
          </p:cNvSpPr>
          <p:nvPr>
            <p:ph type="body" sz="quarter" idx="24" hasCustomPrompt="1"/>
          </p:nvPr>
        </p:nvSpPr>
        <p:spPr>
          <a:xfrm>
            <a:off x="10409281" y="6571845"/>
            <a:ext cx="1304924" cy="152400"/>
          </a:xfrm>
        </p:spPr>
        <p:txBody>
          <a:bodyPr/>
          <a:lstStyle>
            <a:lvl1pPr marL="0" indent="0" algn="r">
              <a:spcBef>
                <a:spcPts val="0"/>
              </a:spcBef>
              <a:buFont typeface="Arial" panose="020B0604020202020204" pitchFamily="34" charset="0"/>
              <a:buNone/>
              <a:defRPr sz="800" b="0" i="0" baseline="0">
                <a:solidFill>
                  <a:schemeClr val="tx1">
                    <a:lumMod val="75000"/>
                    <a:lumOff val="25000"/>
                  </a:schemeClr>
                </a:solidFill>
                <a:latin typeface="Arial" charset="0"/>
                <a:ea typeface="Arial" charset="0"/>
                <a:cs typeface="Arial" charset="0"/>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0/00</a:t>
            </a:r>
          </a:p>
        </p:txBody>
      </p:sp>
      <p:sp>
        <p:nvSpPr>
          <p:cNvPr id="9" name="Text Placeholder 25"/>
          <p:cNvSpPr>
            <a:spLocks noGrp="1"/>
          </p:cNvSpPr>
          <p:nvPr>
            <p:ph type="body" sz="quarter" idx="20" hasCustomPrompt="1"/>
          </p:nvPr>
        </p:nvSpPr>
        <p:spPr>
          <a:xfrm>
            <a:off x="336884" y="6571845"/>
            <a:ext cx="1164304" cy="171164"/>
          </a:xfrm>
        </p:spPr>
        <p:txBody>
          <a:bodyPr/>
          <a:lstStyle>
            <a:lvl1pPr marL="0" indent="0" algn="l">
              <a:spcBef>
                <a:spcPts val="0"/>
              </a:spcBef>
              <a:buFont typeface="Arial" panose="020B0604020202020204" pitchFamily="34" charset="0"/>
              <a:buNone/>
              <a:defRPr sz="800" b="0" i="0" baseline="0">
                <a:solidFill>
                  <a:schemeClr val="tx1">
                    <a:lumMod val="75000"/>
                    <a:lumOff val="25000"/>
                  </a:schemeClr>
                </a:solidFill>
                <a:latin typeface="Arial" charset="0"/>
                <a:ea typeface="Arial" charset="0"/>
                <a:cs typeface="Arial" charset="0"/>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add form number</a:t>
            </a:r>
          </a:p>
        </p:txBody>
      </p:sp>
    </p:spTree>
    <p:extLst>
      <p:ext uri="{BB962C8B-B14F-4D97-AF65-F5344CB8AC3E}">
        <p14:creationId xmlns:p14="http://schemas.microsoft.com/office/powerpoint/2010/main" val="4183596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6883" y="1380782"/>
            <a:ext cx="544607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79524" y="1380782"/>
            <a:ext cx="580767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0"/>
          </p:nvPr>
        </p:nvSpPr>
        <p:spPr>
          <a:xfrm>
            <a:off x="336884" y="6347712"/>
            <a:ext cx="815148" cy="228600"/>
          </a:xfrm>
          <a:prstGeom prst="rect">
            <a:avLst/>
          </a:prstGeom>
        </p:spPr>
        <p:txBody>
          <a:bodyPr/>
          <a:lstStyle>
            <a:lvl1pPr algn="l">
              <a:defRPr>
                <a:solidFill>
                  <a:schemeClr val="tx1"/>
                </a:solidFill>
                <a:latin typeface="Arial" charset="0"/>
                <a:ea typeface="Arial" charset="0"/>
                <a:cs typeface="Arial" charset="0"/>
              </a:defRPr>
            </a:lvl1pPr>
          </a:lstStyle>
          <a:p>
            <a:pPr>
              <a:defRPr/>
            </a:pPr>
            <a:fld id="{55BD5FDF-1479-4CBA-B4F0-1ABFFDF89263}" type="slidenum">
              <a:rPr lang="en-US" smtClean="0"/>
              <a:pPr>
                <a:defRPr/>
              </a:pPr>
              <a:t>‹#›</a:t>
            </a:fld>
            <a:endParaRPr lang="en-US"/>
          </a:p>
        </p:txBody>
      </p:sp>
      <p:sp>
        <p:nvSpPr>
          <p:cNvPr id="9" name="Footer Placeholder 1"/>
          <p:cNvSpPr>
            <a:spLocks noGrp="1"/>
          </p:cNvSpPr>
          <p:nvPr>
            <p:ph type="ftr" sz="quarter" idx="12"/>
          </p:nvPr>
        </p:nvSpPr>
        <p:spPr>
          <a:xfrm>
            <a:off x="3352800" y="6338095"/>
            <a:ext cx="5486400" cy="249931"/>
          </a:xfrm>
          <a:prstGeom prst="rect">
            <a:avLst/>
          </a:prstGeom>
        </p:spPr>
        <p:txBody>
          <a:bodyPr/>
          <a:lstStyle>
            <a:lvl1pPr>
              <a:defRPr>
                <a:solidFill>
                  <a:schemeClr val="tx1"/>
                </a:solidFill>
                <a:latin typeface="Arial" charset="0"/>
                <a:ea typeface="Arial" charset="0"/>
                <a:cs typeface="Arial" charset="0"/>
              </a:defRPr>
            </a:lvl1pPr>
          </a:lstStyle>
          <a:p>
            <a:r>
              <a:rPr lang="en-US"/>
              <a:t>click to insert audience disclosure</a:t>
            </a:r>
          </a:p>
        </p:txBody>
      </p:sp>
      <p:sp>
        <p:nvSpPr>
          <p:cNvPr id="10" name="Text Placeholder 3"/>
          <p:cNvSpPr>
            <a:spLocks noGrp="1"/>
          </p:cNvSpPr>
          <p:nvPr>
            <p:ph type="body" sz="quarter" idx="14" hasCustomPrompt="1"/>
          </p:nvPr>
        </p:nvSpPr>
        <p:spPr>
          <a:xfrm>
            <a:off x="336883" y="5799264"/>
            <a:ext cx="8263420" cy="230832"/>
          </a:xfrm>
        </p:spPr>
        <p:txBody>
          <a:bodyPr wrap="square" anchor="b" anchorCtr="0">
            <a:spAutoFit/>
          </a:bodyPr>
          <a:lstStyle>
            <a:lvl1pPr marL="0" indent="0">
              <a:spcBef>
                <a:spcPts val="0"/>
              </a:spcBef>
              <a:buFont typeface="Arial" panose="020B0604020202020204" pitchFamily="34" charset="0"/>
              <a:buNone/>
              <a:defRPr sz="1000" baseline="0">
                <a:solidFill>
                  <a:schemeClr val="tx1">
                    <a:lumMod val="75000"/>
                    <a:lumOff val="25000"/>
                  </a:schemeClr>
                </a:solidFill>
                <a:latin typeface="Arial Narrow"/>
                <a:cs typeface="Arial Narrow"/>
              </a:defRPr>
            </a:lvl1pPr>
            <a:lvl2pPr marL="339725" indent="0">
              <a:buNone/>
              <a:defRPr sz="1000">
                <a:solidFill>
                  <a:schemeClr val="tx1">
                    <a:lumMod val="50000"/>
                    <a:lumOff val="50000"/>
                  </a:schemeClr>
                </a:solidFill>
                <a:latin typeface="+mj-lt"/>
              </a:defRPr>
            </a:lvl2pPr>
            <a:lvl3pPr marL="627063" indent="0">
              <a:buNone/>
              <a:defRPr sz="1000">
                <a:solidFill>
                  <a:schemeClr val="tx1">
                    <a:lumMod val="50000"/>
                    <a:lumOff val="50000"/>
                  </a:schemeClr>
                </a:solidFill>
                <a:latin typeface="+mj-lt"/>
              </a:defRPr>
            </a:lvl3pPr>
            <a:lvl4pPr marL="914400" indent="0">
              <a:buNone/>
              <a:defRPr sz="1000">
                <a:solidFill>
                  <a:schemeClr val="tx1">
                    <a:lumMod val="50000"/>
                    <a:lumOff val="50000"/>
                  </a:schemeClr>
                </a:solidFill>
                <a:latin typeface="+mj-lt"/>
              </a:defRPr>
            </a:lvl4pPr>
            <a:lvl5pPr marL="1031875" indent="0">
              <a:buNone/>
              <a:defRPr sz="1000">
                <a:solidFill>
                  <a:schemeClr val="tx1">
                    <a:lumMod val="50000"/>
                    <a:lumOff val="50000"/>
                  </a:schemeClr>
                </a:solidFill>
                <a:latin typeface="+mj-lt"/>
              </a:defRPr>
            </a:lvl5pPr>
          </a:lstStyle>
          <a:p>
            <a:pPr lvl="0"/>
            <a:r>
              <a:rPr lang="en-US"/>
              <a:t>add disclosures and footnotes here</a:t>
            </a:r>
          </a:p>
        </p:txBody>
      </p:sp>
    </p:spTree>
    <p:extLst>
      <p:ext uri="{BB962C8B-B14F-4D97-AF65-F5344CB8AC3E}">
        <p14:creationId xmlns:p14="http://schemas.microsoft.com/office/powerpoint/2010/main" val="322965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6884" y="365126"/>
            <a:ext cx="5446078" cy="833480"/>
          </a:xfrm>
        </p:spPr>
        <p:txBody>
          <a:bodyPr/>
          <a:lstStyle/>
          <a:p>
            <a:r>
              <a:rPr lang="en-US"/>
              <a:t>Click to edit Master title style</a:t>
            </a:r>
          </a:p>
        </p:txBody>
      </p:sp>
      <p:sp>
        <p:nvSpPr>
          <p:cNvPr id="3" name="Content Placeholder 2"/>
          <p:cNvSpPr>
            <a:spLocks noGrp="1"/>
          </p:cNvSpPr>
          <p:nvPr>
            <p:ph sz="half" idx="1"/>
          </p:nvPr>
        </p:nvSpPr>
        <p:spPr>
          <a:xfrm>
            <a:off x="336883" y="1853514"/>
            <a:ext cx="5446079" cy="3878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0"/>
          </p:nvPr>
        </p:nvSpPr>
        <p:spPr>
          <a:xfrm>
            <a:off x="336884" y="6347711"/>
            <a:ext cx="404521" cy="264311"/>
          </a:xfrm>
          <a:prstGeom prst="rect">
            <a:avLst/>
          </a:prstGeom>
        </p:spPr>
        <p:txBody>
          <a:bodyPr/>
          <a:lstStyle>
            <a:lvl1pPr algn="l">
              <a:defRPr>
                <a:solidFill>
                  <a:schemeClr val="tx1"/>
                </a:solidFill>
                <a:latin typeface="Arial" charset="0"/>
                <a:ea typeface="Arial" charset="0"/>
                <a:cs typeface="Arial" charset="0"/>
              </a:defRPr>
            </a:lvl1pPr>
          </a:lstStyle>
          <a:p>
            <a:pPr>
              <a:defRPr/>
            </a:pPr>
            <a:fld id="{55BD5FDF-1479-4CBA-B4F0-1ABFFDF89263}" type="slidenum">
              <a:rPr lang="en-US" smtClean="0"/>
              <a:pPr>
                <a:defRPr/>
              </a:pPr>
              <a:t>‹#›</a:t>
            </a:fld>
            <a:endParaRPr lang="en-US"/>
          </a:p>
        </p:txBody>
      </p:sp>
      <p:sp>
        <p:nvSpPr>
          <p:cNvPr id="9" name="Footer Placeholder 1"/>
          <p:cNvSpPr>
            <a:spLocks noGrp="1"/>
          </p:cNvSpPr>
          <p:nvPr>
            <p:ph type="ftr" sz="quarter" idx="12"/>
          </p:nvPr>
        </p:nvSpPr>
        <p:spPr>
          <a:xfrm>
            <a:off x="832021" y="6347711"/>
            <a:ext cx="3455774" cy="264311"/>
          </a:xfrm>
          <a:prstGeom prst="rect">
            <a:avLst/>
          </a:prstGeom>
        </p:spPr>
        <p:txBody>
          <a:bodyPr/>
          <a:lstStyle>
            <a:lvl1pPr>
              <a:defRPr>
                <a:solidFill>
                  <a:schemeClr val="tx1"/>
                </a:solidFill>
                <a:latin typeface="Arial" charset="0"/>
                <a:ea typeface="Arial" charset="0"/>
                <a:cs typeface="Arial" charset="0"/>
              </a:defRPr>
            </a:lvl1pPr>
          </a:lstStyle>
          <a:p>
            <a:r>
              <a:rPr lang="en-US"/>
              <a:t>click to insert audience disclosure</a:t>
            </a:r>
          </a:p>
        </p:txBody>
      </p:sp>
      <p:sp>
        <p:nvSpPr>
          <p:cNvPr id="10" name="Text Placeholder 3"/>
          <p:cNvSpPr>
            <a:spLocks noGrp="1"/>
          </p:cNvSpPr>
          <p:nvPr>
            <p:ph type="body" sz="quarter" idx="14" hasCustomPrompt="1"/>
          </p:nvPr>
        </p:nvSpPr>
        <p:spPr>
          <a:xfrm>
            <a:off x="336882" y="5799263"/>
            <a:ext cx="5446079" cy="230832"/>
          </a:xfrm>
        </p:spPr>
        <p:txBody>
          <a:bodyPr wrap="square" anchor="b" anchorCtr="0">
            <a:spAutoFit/>
          </a:bodyPr>
          <a:lstStyle>
            <a:lvl1pPr marL="0" indent="0">
              <a:spcBef>
                <a:spcPts val="0"/>
              </a:spcBef>
              <a:buFont typeface="Arial" panose="020B0604020202020204" pitchFamily="34" charset="0"/>
              <a:buNone/>
              <a:defRPr sz="1000" baseline="0">
                <a:solidFill>
                  <a:schemeClr val="tx1">
                    <a:lumMod val="75000"/>
                    <a:lumOff val="25000"/>
                  </a:schemeClr>
                </a:solidFill>
                <a:latin typeface="Arial Narrow"/>
                <a:cs typeface="Arial Narrow"/>
              </a:defRPr>
            </a:lvl1pPr>
            <a:lvl2pPr marL="339725" indent="0">
              <a:buNone/>
              <a:defRPr sz="1000">
                <a:solidFill>
                  <a:schemeClr val="tx1">
                    <a:lumMod val="50000"/>
                    <a:lumOff val="50000"/>
                  </a:schemeClr>
                </a:solidFill>
                <a:latin typeface="+mj-lt"/>
              </a:defRPr>
            </a:lvl2pPr>
            <a:lvl3pPr marL="627063" indent="0">
              <a:buNone/>
              <a:defRPr sz="1000">
                <a:solidFill>
                  <a:schemeClr val="tx1">
                    <a:lumMod val="50000"/>
                    <a:lumOff val="50000"/>
                  </a:schemeClr>
                </a:solidFill>
                <a:latin typeface="+mj-lt"/>
              </a:defRPr>
            </a:lvl3pPr>
            <a:lvl4pPr marL="914400" indent="0">
              <a:buNone/>
              <a:defRPr sz="1000">
                <a:solidFill>
                  <a:schemeClr val="tx1">
                    <a:lumMod val="50000"/>
                    <a:lumOff val="50000"/>
                  </a:schemeClr>
                </a:solidFill>
                <a:latin typeface="+mj-lt"/>
              </a:defRPr>
            </a:lvl4pPr>
            <a:lvl5pPr marL="1031875" indent="0">
              <a:buNone/>
              <a:defRPr sz="1000">
                <a:solidFill>
                  <a:schemeClr val="tx1">
                    <a:lumMod val="50000"/>
                    <a:lumOff val="50000"/>
                  </a:schemeClr>
                </a:solidFill>
                <a:latin typeface="+mj-lt"/>
              </a:defRPr>
            </a:lvl5pPr>
          </a:lstStyle>
          <a:p>
            <a:pPr lvl="0"/>
            <a:r>
              <a:rPr lang="en-US"/>
              <a:t>add disclosures and footnotes here</a:t>
            </a:r>
          </a:p>
        </p:txBody>
      </p:sp>
      <p:sp>
        <p:nvSpPr>
          <p:cNvPr id="11" name="Picture Placeholder 5"/>
          <p:cNvSpPr>
            <a:spLocks noGrp="1"/>
          </p:cNvSpPr>
          <p:nvPr>
            <p:ph type="pic" sz="quarter" idx="15" hasCustomPrompt="1"/>
          </p:nvPr>
        </p:nvSpPr>
        <p:spPr>
          <a:xfrm>
            <a:off x="6087583" y="0"/>
            <a:ext cx="6104417" cy="6858000"/>
          </a:xfrm>
          <a:solidFill>
            <a:schemeClr val="bg2">
              <a:lumMod val="90000"/>
            </a:schemeClr>
          </a:solidFill>
        </p:spPr>
        <p:txBody>
          <a:bodyPr anchor="ctr" anchorCtr="1"/>
          <a:lstStyle>
            <a:lvl1pPr marL="0" indent="0" algn="ctr">
              <a:buFontTx/>
              <a:buNone/>
              <a:defRPr baseline="0"/>
            </a:lvl1pPr>
          </a:lstStyle>
          <a:p>
            <a:r>
              <a:rPr lang="en-US"/>
              <a:t>click to add your own image</a:t>
            </a:r>
          </a:p>
        </p:txBody>
      </p:sp>
    </p:spTree>
    <p:extLst>
      <p:ext uri="{BB962C8B-B14F-4D97-AF65-F5344CB8AC3E}">
        <p14:creationId xmlns:p14="http://schemas.microsoft.com/office/powerpoint/2010/main" val="3077477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2"/>
          <p:cNvSpPr>
            <a:spLocks noGrp="1"/>
          </p:cNvSpPr>
          <p:nvPr>
            <p:ph type="sldNum" sz="quarter" idx="10"/>
          </p:nvPr>
        </p:nvSpPr>
        <p:spPr>
          <a:xfrm>
            <a:off x="336884" y="6384288"/>
            <a:ext cx="815148" cy="228600"/>
          </a:xfrm>
          <a:prstGeom prst="rect">
            <a:avLst/>
          </a:prstGeom>
        </p:spPr>
        <p:txBody>
          <a:bodyPr/>
          <a:lstStyle>
            <a:lvl1pPr algn="l">
              <a:defRPr>
                <a:solidFill>
                  <a:schemeClr val="bg1"/>
                </a:solidFill>
                <a:latin typeface="Arial" charset="0"/>
                <a:ea typeface="Arial" charset="0"/>
                <a:cs typeface="Arial" charset="0"/>
              </a:defRPr>
            </a:lvl1pPr>
          </a:lstStyle>
          <a:p>
            <a:pPr>
              <a:defRPr/>
            </a:pPr>
            <a:fld id="{55BD5FDF-1479-4CBA-B4F0-1ABFFDF89263}" type="slidenum">
              <a:rPr lang="en-US" smtClean="0">
                <a:solidFill>
                  <a:srgbClr val="FFFFFF"/>
                </a:solidFill>
              </a:rPr>
              <a:pPr>
                <a:defRPr/>
              </a:pPr>
              <a:t>‹#›</a:t>
            </a:fld>
            <a:endParaRPr lang="en-US">
              <a:solidFill>
                <a:srgbClr val="FFFFFF"/>
              </a:solidFill>
            </a:endParaRPr>
          </a:p>
        </p:txBody>
      </p:sp>
      <p:pic>
        <p:nvPicPr>
          <p:cNvPr id="6" name="Picture 5" descr="SymetraLogo_pri_des_white.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644775" y="520975"/>
            <a:ext cx="3149600" cy="1963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a:spLocks noChangeArrowheads="1"/>
          </p:cNvSpPr>
          <p:nvPr userDrawn="1"/>
        </p:nvSpPr>
        <p:spPr bwMode="auto">
          <a:xfrm>
            <a:off x="1524000" y="6313922"/>
            <a:ext cx="9144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fontAlgn="base" hangingPunct="1">
              <a:spcBef>
                <a:spcPct val="0"/>
              </a:spcBef>
              <a:spcAft>
                <a:spcPct val="0"/>
              </a:spcAft>
            </a:pPr>
            <a:endParaRPr lang="en-US" sz="1000">
              <a:solidFill>
                <a:srgbClr val="FFFFFF"/>
              </a:solidFill>
              <a:latin typeface="Arial" pitchFamily="34" charset="0"/>
              <a:ea typeface="ＭＳ Ｐゴシック"/>
              <a:cs typeface="Arial" pitchFamily="34" charset="0"/>
            </a:endParaRPr>
          </a:p>
          <a:p>
            <a:pPr algn="ctr" eaLnBrk="1" fontAlgn="base" hangingPunct="1">
              <a:spcBef>
                <a:spcPct val="0"/>
              </a:spcBef>
              <a:spcAft>
                <a:spcPct val="0"/>
              </a:spcAft>
            </a:pPr>
            <a:r>
              <a:rPr lang="en-US" sz="800">
                <a:solidFill>
                  <a:srgbClr val="FFFFFF"/>
                </a:solidFill>
                <a:latin typeface="Arial" pitchFamily="34" charset="0"/>
                <a:ea typeface="ＭＳ Ｐゴシック"/>
                <a:cs typeface="Arial" pitchFamily="34" charset="0"/>
              </a:rPr>
              <a:t>Symetra</a:t>
            </a:r>
            <a:r>
              <a:rPr lang="en-US" sz="800" baseline="30000">
                <a:solidFill>
                  <a:srgbClr val="FFFFFF"/>
                </a:solidFill>
                <a:latin typeface="Arial" pitchFamily="34" charset="0"/>
                <a:ea typeface="ＭＳ Ｐゴシック"/>
                <a:cs typeface="Arial" pitchFamily="34" charset="0"/>
              </a:rPr>
              <a:t>®</a:t>
            </a:r>
            <a:r>
              <a:rPr lang="en-US" sz="800">
                <a:solidFill>
                  <a:srgbClr val="FFFFFF"/>
                </a:solidFill>
                <a:latin typeface="Arial" pitchFamily="34" charset="0"/>
                <a:ea typeface="ＭＳ Ｐゴシック"/>
                <a:cs typeface="Arial" pitchFamily="34" charset="0"/>
              </a:rPr>
              <a:t> is a registered service mark of Symetra Life Insurance Company.</a:t>
            </a:r>
          </a:p>
        </p:txBody>
      </p:sp>
      <p:sp>
        <p:nvSpPr>
          <p:cNvPr id="10" name="Text Placeholder 4"/>
          <p:cNvSpPr>
            <a:spLocks noGrp="1"/>
          </p:cNvSpPr>
          <p:nvPr>
            <p:ph type="body" sz="quarter" idx="13" hasCustomPrompt="1"/>
          </p:nvPr>
        </p:nvSpPr>
        <p:spPr>
          <a:xfrm>
            <a:off x="6172407" y="808552"/>
            <a:ext cx="2590800" cy="304800"/>
          </a:xfrm>
          <a:prstGeom prst="rect">
            <a:avLst/>
          </a:prstGeom>
        </p:spPr>
        <p:txBody>
          <a:bodyPr/>
          <a:lstStyle>
            <a:lvl1pPr marL="0" indent="0" algn="ctr">
              <a:spcBef>
                <a:spcPts val="0"/>
              </a:spcBef>
              <a:buFont typeface="Arial" panose="020B0604020202020204" pitchFamily="34" charset="0"/>
              <a:buNone/>
              <a:defRPr lang="en-US" sz="1400" kern="1200" dirty="0">
                <a:solidFill>
                  <a:srgbClr val="FFFFFF"/>
                </a:solidFill>
                <a:latin typeface="Arial" pitchFamily="34" charset="0"/>
                <a:ea typeface="ＭＳ Ｐゴシック"/>
                <a:cs typeface="Arial" pitchFamily="34" charset="0"/>
              </a:defRPr>
            </a:lvl1pPr>
            <a:lvl2pPr marL="0" indent="0">
              <a:spcBef>
                <a:spcPts val="0"/>
              </a:spcBef>
              <a:buNone/>
              <a:defRPr sz="1400">
                <a:solidFill>
                  <a:schemeClr val="bg1"/>
                </a:solidFill>
                <a:latin typeface="+mj-lt"/>
              </a:defRPr>
            </a:lvl2pPr>
            <a:lvl3pPr marL="0" indent="0">
              <a:spcBef>
                <a:spcPts val="0"/>
              </a:spcBef>
              <a:buNone/>
              <a:defRPr sz="1400">
                <a:solidFill>
                  <a:schemeClr val="bg1"/>
                </a:solidFill>
                <a:latin typeface="+mj-lt"/>
              </a:defRPr>
            </a:lvl3pPr>
            <a:lvl4pPr marL="0" indent="0">
              <a:spcBef>
                <a:spcPts val="0"/>
              </a:spcBef>
              <a:buNone/>
              <a:defRPr sz="1400">
                <a:solidFill>
                  <a:schemeClr val="bg1"/>
                </a:solidFill>
                <a:latin typeface="+mj-lt"/>
              </a:defRPr>
            </a:lvl4pPr>
            <a:lvl5pPr marL="0" indent="0">
              <a:spcBef>
                <a:spcPts val="0"/>
              </a:spcBef>
              <a:buNone/>
              <a:defRPr sz="1400">
                <a:solidFill>
                  <a:schemeClr val="bg1"/>
                </a:solidFill>
                <a:latin typeface="+mj-lt"/>
              </a:defRPr>
            </a:lvl5pPr>
          </a:lstStyle>
          <a:p>
            <a:pPr lvl="0"/>
            <a:r>
              <a:rPr lang="en-US"/>
              <a:t>Add contact name/department</a:t>
            </a:r>
          </a:p>
        </p:txBody>
      </p:sp>
      <p:sp>
        <p:nvSpPr>
          <p:cNvPr id="11" name="Text Placeholder 4"/>
          <p:cNvSpPr>
            <a:spLocks noGrp="1"/>
          </p:cNvSpPr>
          <p:nvPr>
            <p:ph type="body" sz="quarter" idx="14" hasCustomPrompt="1"/>
          </p:nvPr>
        </p:nvSpPr>
        <p:spPr>
          <a:xfrm>
            <a:off x="6172407" y="1795335"/>
            <a:ext cx="2590800" cy="304800"/>
          </a:xfrm>
          <a:prstGeom prst="rect">
            <a:avLst/>
          </a:prstGeom>
        </p:spPr>
        <p:txBody>
          <a:bodyPr/>
          <a:lstStyle>
            <a:lvl1pPr marL="0" indent="0" algn="l">
              <a:spcBef>
                <a:spcPts val="0"/>
              </a:spcBef>
              <a:buFont typeface="Arial" panose="020B0604020202020204" pitchFamily="34" charset="0"/>
              <a:buNone/>
              <a:defRPr lang="en-US" sz="1400" kern="1200" baseline="0" dirty="0">
                <a:solidFill>
                  <a:srgbClr val="FFFFFF"/>
                </a:solidFill>
                <a:latin typeface="Arial" pitchFamily="34" charset="0"/>
                <a:ea typeface="ＭＳ Ｐゴシック"/>
                <a:cs typeface="Arial" pitchFamily="34" charset="0"/>
              </a:defRPr>
            </a:lvl1pPr>
            <a:lvl2pPr marL="0" indent="0">
              <a:spcBef>
                <a:spcPts val="0"/>
              </a:spcBef>
              <a:buNone/>
              <a:defRPr sz="1400">
                <a:solidFill>
                  <a:schemeClr val="bg1"/>
                </a:solidFill>
                <a:latin typeface="+mj-lt"/>
              </a:defRPr>
            </a:lvl2pPr>
            <a:lvl3pPr marL="0" indent="0">
              <a:spcBef>
                <a:spcPts val="0"/>
              </a:spcBef>
              <a:buNone/>
              <a:defRPr sz="1400">
                <a:solidFill>
                  <a:schemeClr val="bg1"/>
                </a:solidFill>
                <a:latin typeface="+mj-lt"/>
              </a:defRPr>
            </a:lvl3pPr>
            <a:lvl4pPr marL="0" indent="0">
              <a:spcBef>
                <a:spcPts val="0"/>
              </a:spcBef>
              <a:buNone/>
              <a:defRPr sz="1400">
                <a:solidFill>
                  <a:schemeClr val="bg1"/>
                </a:solidFill>
                <a:latin typeface="+mj-lt"/>
              </a:defRPr>
            </a:lvl4pPr>
            <a:lvl5pPr marL="0" indent="0">
              <a:spcBef>
                <a:spcPts val="0"/>
              </a:spcBef>
              <a:buNone/>
              <a:defRPr sz="1400">
                <a:solidFill>
                  <a:schemeClr val="bg1"/>
                </a:solidFill>
                <a:latin typeface="+mj-lt"/>
              </a:defRPr>
            </a:lvl5pPr>
          </a:lstStyle>
          <a:p>
            <a:pPr lvl="0"/>
            <a:r>
              <a:rPr lang="en-US"/>
              <a:t>1-800-000-0000</a:t>
            </a:r>
          </a:p>
        </p:txBody>
      </p:sp>
      <p:sp>
        <p:nvSpPr>
          <p:cNvPr id="12" name="TextBox 11"/>
          <p:cNvSpPr txBox="1"/>
          <p:nvPr userDrawn="1"/>
        </p:nvSpPr>
        <p:spPr>
          <a:xfrm>
            <a:off x="5938230" y="3578254"/>
            <a:ext cx="228600" cy="30777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lvl="0" indent="0" algn="r" eaLnBrk="1" hangingPunct="1">
              <a:spcBef>
                <a:spcPts val="0"/>
              </a:spcBef>
              <a:buClr>
                <a:srgbClr val="0085C6"/>
              </a:buClr>
              <a:buFont typeface="Arial" panose="020B0604020202020204" pitchFamily="34" charset="0"/>
              <a:buNone/>
              <a:defRPr sz="1400" baseline="0">
                <a:solidFill>
                  <a:srgbClr val="FFFFFF"/>
                </a:solidFill>
                <a:cs typeface="Arial" pitchFamily="34" charset="0"/>
              </a:defRPr>
            </a:lvl1pPr>
            <a:lvl2pPr marL="0" indent="0" eaLnBrk="1" hangingPunct="1">
              <a:spcBef>
                <a:spcPts val="0"/>
              </a:spcBef>
              <a:buClr>
                <a:schemeClr val="tx1">
                  <a:lumMod val="75000"/>
                  <a:lumOff val="25000"/>
                </a:schemeClr>
              </a:buClr>
              <a:buFont typeface="Arial"/>
              <a:buNone/>
              <a:defRPr sz="1400">
                <a:solidFill>
                  <a:schemeClr val="bg1"/>
                </a:solidFill>
                <a:latin typeface="+mj-lt"/>
                <a:ea typeface="ＭＳ Ｐゴシック" charset="-128"/>
                <a:cs typeface="Calibri" pitchFamily="34" charset="0"/>
              </a:defRPr>
            </a:lvl2pPr>
            <a:lvl3pPr marL="0" indent="0" eaLnBrk="1" hangingPunct="1">
              <a:spcBef>
                <a:spcPts val="0"/>
              </a:spcBef>
              <a:buClr>
                <a:schemeClr val="tx1">
                  <a:lumMod val="75000"/>
                  <a:lumOff val="25000"/>
                </a:schemeClr>
              </a:buClr>
              <a:buFont typeface="Arial"/>
              <a:buNone/>
              <a:defRPr sz="1400">
                <a:solidFill>
                  <a:schemeClr val="bg1"/>
                </a:solidFill>
                <a:latin typeface="+mj-lt"/>
                <a:ea typeface="ＭＳ Ｐゴシック" charset="-128"/>
                <a:cs typeface="Calibri" pitchFamily="34" charset="0"/>
              </a:defRPr>
            </a:lvl3pPr>
            <a:lvl4pPr marL="0" indent="0" eaLnBrk="1" hangingPunct="1">
              <a:spcBef>
                <a:spcPts val="0"/>
              </a:spcBef>
              <a:buClr>
                <a:schemeClr val="tx1">
                  <a:lumMod val="75000"/>
                  <a:lumOff val="25000"/>
                </a:schemeClr>
              </a:buClr>
              <a:buFont typeface="Arial"/>
              <a:buNone/>
              <a:defRPr sz="1400" i="1">
                <a:solidFill>
                  <a:schemeClr val="bg1"/>
                </a:solidFill>
                <a:latin typeface="+mj-lt"/>
                <a:ea typeface="ＭＳ Ｐゴシック" charset="-128"/>
                <a:cs typeface="Calibri" pitchFamily="34" charset="0"/>
              </a:defRPr>
            </a:lvl4pPr>
            <a:lvl5pPr marL="0" indent="0" eaLnBrk="1" hangingPunct="1">
              <a:spcBef>
                <a:spcPts val="0"/>
              </a:spcBef>
              <a:buClr>
                <a:schemeClr val="accent1"/>
              </a:buClr>
              <a:buFont typeface="Arial" pitchFamily="34" charset="0"/>
              <a:buNone/>
              <a:defRPr sz="1400">
                <a:solidFill>
                  <a:schemeClr val="bg1"/>
                </a:solidFill>
                <a:latin typeface="+mj-lt"/>
                <a:ea typeface="ＭＳ Ｐゴシック" charset="-128"/>
                <a:cs typeface="Arial"/>
              </a:defRPr>
            </a:lvl5pPr>
            <a:lvl6pPr marL="2514600" indent="-228600" defTabSz="457200">
              <a:spcBef>
                <a:spcPct val="20000"/>
              </a:spcBef>
              <a:buFont typeface="Arial"/>
              <a:buChar char="•"/>
              <a:defRPr sz="2000">
                <a:latin typeface="+mn-lt"/>
                <a:ea typeface="+mn-ea"/>
                <a:cs typeface="+mn-cs"/>
              </a:defRPr>
            </a:lvl6pPr>
            <a:lvl7pPr marL="2971800" indent="-228600" defTabSz="457200">
              <a:spcBef>
                <a:spcPct val="20000"/>
              </a:spcBef>
              <a:buFont typeface="Arial"/>
              <a:buChar char="•"/>
              <a:defRPr sz="2000">
                <a:latin typeface="+mn-lt"/>
                <a:ea typeface="+mn-ea"/>
                <a:cs typeface="+mn-cs"/>
              </a:defRPr>
            </a:lvl7pPr>
            <a:lvl8pPr marL="3429000" indent="-228600" defTabSz="457200">
              <a:spcBef>
                <a:spcPct val="20000"/>
              </a:spcBef>
              <a:buFont typeface="Arial"/>
              <a:buChar char="•"/>
              <a:defRPr sz="2000">
                <a:latin typeface="+mn-lt"/>
                <a:ea typeface="+mn-ea"/>
                <a:cs typeface="+mn-cs"/>
              </a:defRPr>
            </a:lvl8pPr>
            <a:lvl9pPr marL="3886200" indent="-228600" defTabSz="457200">
              <a:spcBef>
                <a:spcPct val="20000"/>
              </a:spcBef>
              <a:buFont typeface="Arial"/>
              <a:buChar char="•"/>
              <a:defRPr sz="2000">
                <a:latin typeface="+mn-lt"/>
                <a:ea typeface="+mn-ea"/>
                <a:cs typeface="+mn-cs"/>
              </a:defRPr>
            </a:lvl9pPr>
          </a:lstStyle>
          <a:p>
            <a:pPr algn="ctr" defTabSz="457200" fontAlgn="base">
              <a:spcAft>
                <a:spcPct val="0"/>
              </a:spcAft>
            </a:pPr>
            <a:endParaRPr lang="en-US">
              <a:ea typeface="ＭＳ Ｐゴシック"/>
            </a:endParaRPr>
          </a:p>
        </p:txBody>
      </p:sp>
      <p:sp>
        <p:nvSpPr>
          <p:cNvPr id="13" name="Text Placeholder 4"/>
          <p:cNvSpPr>
            <a:spLocks noGrp="1"/>
          </p:cNvSpPr>
          <p:nvPr>
            <p:ph type="body" sz="quarter" idx="15" hasCustomPrompt="1"/>
          </p:nvPr>
        </p:nvSpPr>
        <p:spPr>
          <a:xfrm>
            <a:off x="6172407" y="1295422"/>
            <a:ext cx="2590800" cy="304800"/>
          </a:xfrm>
          <a:prstGeom prst="rect">
            <a:avLst/>
          </a:prstGeom>
        </p:spPr>
        <p:txBody>
          <a:bodyPr/>
          <a:lstStyle>
            <a:lvl1pPr marL="0" indent="0" algn="l">
              <a:spcBef>
                <a:spcPts val="0"/>
              </a:spcBef>
              <a:buFont typeface="Arial" panose="020B0604020202020204" pitchFamily="34" charset="0"/>
              <a:buNone/>
              <a:defRPr lang="en-US" sz="1400" kern="1200" baseline="0" dirty="0">
                <a:solidFill>
                  <a:srgbClr val="FFFFFF"/>
                </a:solidFill>
                <a:latin typeface="Arial" pitchFamily="34" charset="0"/>
                <a:ea typeface="ＭＳ Ｐゴシック"/>
                <a:cs typeface="Arial" pitchFamily="34" charset="0"/>
              </a:defRPr>
            </a:lvl1pPr>
            <a:lvl2pPr marL="0" indent="0">
              <a:spcBef>
                <a:spcPts val="0"/>
              </a:spcBef>
              <a:buNone/>
              <a:defRPr sz="1400">
                <a:solidFill>
                  <a:schemeClr val="bg1"/>
                </a:solidFill>
                <a:latin typeface="+mj-lt"/>
              </a:defRPr>
            </a:lvl2pPr>
            <a:lvl3pPr marL="0" indent="0">
              <a:spcBef>
                <a:spcPts val="0"/>
              </a:spcBef>
              <a:buNone/>
              <a:defRPr sz="1400">
                <a:solidFill>
                  <a:schemeClr val="bg1"/>
                </a:solidFill>
                <a:latin typeface="+mj-lt"/>
              </a:defRPr>
            </a:lvl3pPr>
            <a:lvl4pPr marL="0" indent="0">
              <a:spcBef>
                <a:spcPts val="0"/>
              </a:spcBef>
              <a:buNone/>
              <a:defRPr sz="1400">
                <a:solidFill>
                  <a:schemeClr val="bg1"/>
                </a:solidFill>
                <a:latin typeface="+mj-lt"/>
              </a:defRPr>
            </a:lvl4pPr>
            <a:lvl5pPr marL="0" indent="0">
              <a:spcBef>
                <a:spcPts val="0"/>
              </a:spcBef>
              <a:buNone/>
              <a:defRPr sz="1400">
                <a:solidFill>
                  <a:schemeClr val="bg1"/>
                </a:solidFill>
                <a:latin typeface="+mj-lt"/>
              </a:defRPr>
            </a:lvl5pPr>
          </a:lstStyle>
          <a:p>
            <a:pPr lvl="0"/>
            <a:r>
              <a:rPr lang="en-US"/>
              <a:t>addemail@symetra.com</a:t>
            </a:r>
          </a:p>
        </p:txBody>
      </p:sp>
    </p:spTree>
    <p:extLst>
      <p:ext uri="{BB962C8B-B14F-4D97-AF65-F5344CB8AC3E}">
        <p14:creationId xmlns:p14="http://schemas.microsoft.com/office/powerpoint/2010/main" val="34094814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6883" y="1380782"/>
            <a:ext cx="1155031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0"/>
          </p:nvPr>
        </p:nvSpPr>
        <p:spPr>
          <a:xfrm>
            <a:off x="336884" y="6347712"/>
            <a:ext cx="815148" cy="228600"/>
          </a:xfrm>
          <a:prstGeom prst="rect">
            <a:avLst/>
          </a:prstGeom>
        </p:spPr>
        <p:txBody>
          <a:bodyPr/>
          <a:lstStyle>
            <a:lvl1pPr algn="l">
              <a:defRPr>
                <a:solidFill>
                  <a:schemeClr val="tx1"/>
                </a:solidFill>
                <a:latin typeface="Arial" charset="0"/>
                <a:ea typeface="Arial" charset="0"/>
                <a:cs typeface="Arial" charset="0"/>
              </a:defRPr>
            </a:lvl1pPr>
          </a:lstStyle>
          <a:p>
            <a:pPr>
              <a:defRPr/>
            </a:pPr>
            <a:fld id="{55BD5FDF-1479-4CBA-B4F0-1ABFFDF89263}" type="slidenum">
              <a:rPr lang="en-US" smtClean="0"/>
              <a:pPr>
                <a:defRPr/>
              </a:pPr>
              <a:t>‹#›</a:t>
            </a:fld>
            <a:endParaRPr lang="en-US"/>
          </a:p>
        </p:txBody>
      </p:sp>
      <p:sp>
        <p:nvSpPr>
          <p:cNvPr id="9" name="Footer Placeholder 1"/>
          <p:cNvSpPr>
            <a:spLocks noGrp="1"/>
          </p:cNvSpPr>
          <p:nvPr>
            <p:ph type="ftr" sz="quarter" idx="12"/>
          </p:nvPr>
        </p:nvSpPr>
        <p:spPr>
          <a:xfrm>
            <a:off x="3352800" y="6338095"/>
            <a:ext cx="5486400" cy="249931"/>
          </a:xfrm>
          <a:prstGeom prst="rect">
            <a:avLst/>
          </a:prstGeom>
        </p:spPr>
        <p:txBody>
          <a:bodyPr/>
          <a:lstStyle>
            <a:lvl1pPr>
              <a:defRPr>
                <a:solidFill>
                  <a:schemeClr val="tx1"/>
                </a:solidFill>
                <a:latin typeface="Arial" charset="0"/>
                <a:ea typeface="Arial" charset="0"/>
                <a:cs typeface="Arial" charset="0"/>
              </a:defRPr>
            </a:lvl1pPr>
          </a:lstStyle>
          <a:p>
            <a:r>
              <a:rPr lang="en-US"/>
              <a:t>click to insert audience disclosure</a:t>
            </a:r>
          </a:p>
        </p:txBody>
      </p:sp>
      <p:sp>
        <p:nvSpPr>
          <p:cNvPr id="10" name="Text Placeholder 3"/>
          <p:cNvSpPr>
            <a:spLocks noGrp="1"/>
          </p:cNvSpPr>
          <p:nvPr>
            <p:ph type="body" sz="quarter" idx="14" hasCustomPrompt="1"/>
          </p:nvPr>
        </p:nvSpPr>
        <p:spPr>
          <a:xfrm>
            <a:off x="336883" y="5799264"/>
            <a:ext cx="8263420" cy="230832"/>
          </a:xfrm>
        </p:spPr>
        <p:txBody>
          <a:bodyPr wrap="square" anchor="b" anchorCtr="0">
            <a:spAutoFit/>
          </a:bodyPr>
          <a:lstStyle>
            <a:lvl1pPr marL="0" indent="0">
              <a:spcBef>
                <a:spcPts val="0"/>
              </a:spcBef>
              <a:buFont typeface="Arial" panose="020B0604020202020204" pitchFamily="34" charset="0"/>
              <a:buNone/>
              <a:defRPr sz="1000" baseline="0">
                <a:solidFill>
                  <a:schemeClr val="tx1">
                    <a:lumMod val="75000"/>
                    <a:lumOff val="25000"/>
                  </a:schemeClr>
                </a:solidFill>
                <a:latin typeface="Arial Narrow"/>
                <a:cs typeface="Arial Narrow"/>
              </a:defRPr>
            </a:lvl1pPr>
            <a:lvl2pPr marL="339725" indent="0">
              <a:buNone/>
              <a:defRPr sz="1000">
                <a:solidFill>
                  <a:schemeClr val="tx1">
                    <a:lumMod val="50000"/>
                    <a:lumOff val="50000"/>
                  </a:schemeClr>
                </a:solidFill>
                <a:latin typeface="+mj-lt"/>
              </a:defRPr>
            </a:lvl2pPr>
            <a:lvl3pPr marL="627063" indent="0">
              <a:buNone/>
              <a:defRPr sz="1000">
                <a:solidFill>
                  <a:schemeClr val="tx1">
                    <a:lumMod val="50000"/>
                    <a:lumOff val="50000"/>
                  </a:schemeClr>
                </a:solidFill>
                <a:latin typeface="+mj-lt"/>
              </a:defRPr>
            </a:lvl3pPr>
            <a:lvl4pPr marL="914400" indent="0">
              <a:buNone/>
              <a:defRPr sz="1000">
                <a:solidFill>
                  <a:schemeClr val="tx1">
                    <a:lumMod val="50000"/>
                    <a:lumOff val="50000"/>
                  </a:schemeClr>
                </a:solidFill>
                <a:latin typeface="+mj-lt"/>
              </a:defRPr>
            </a:lvl4pPr>
            <a:lvl5pPr marL="1031875" indent="0">
              <a:buNone/>
              <a:defRPr sz="1000">
                <a:solidFill>
                  <a:schemeClr val="tx1">
                    <a:lumMod val="50000"/>
                    <a:lumOff val="50000"/>
                  </a:schemeClr>
                </a:solidFill>
                <a:latin typeface="+mj-lt"/>
              </a:defRPr>
            </a:lvl5pPr>
          </a:lstStyle>
          <a:p>
            <a:pPr lvl="0"/>
            <a:r>
              <a:rPr lang="en-US"/>
              <a:t>add disclosures and footnotes here</a:t>
            </a:r>
          </a:p>
        </p:txBody>
      </p:sp>
    </p:spTree>
    <p:extLst>
      <p:ext uri="{BB962C8B-B14F-4D97-AF65-F5344CB8AC3E}">
        <p14:creationId xmlns:p14="http://schemas.microsoft.com/office/powerpoint/2010/main" val="39296919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E9080D-A3FB-40A9-845F-09D7F7210BD8}"/>
              </a:ext>
            </a:extLst>
          </p:cNvPr>
          <p:cNvSpPr>
            <a:spLocks noGrp="1"/>
          </p:cNvSpPr>
          <p:nvPr>
            <p:ph type="dt" sz="half" idx="10"/>
          </p:nvPr>
        </p:nvSpPr>
        <p:spPr/>
        <p:txBody>
          <a:bodyPr/>
          <a:lstStyle/>
          <a:p>
            <a:fld id="{3645FF17-64A0-4902-B8E5-3B1675C25435}" type="datetimeFigureOut">
              <a:rPr lang="en-US" smtClean="0"/>
              <a:t>5/4/2026</a:t>
            </a:fld>
            <a:endParaRPr lang="en-US"/>
          </a:p>
        </p:txBody>
      </p:sp>
      <p:sp>
        <p:nvSpPr>
          <p:cNvPr id="3" name="Footer Placeholder 2">
            <a:extLst>
              <a:ext uri="{FF2B5EF4-FFF2-40B4-BE49-F238E27FC236}">
                <a16:creationId xmlns:a16="http://schemas.microsoft.com/office/drawing/2014/main" id="{42688A95-FEFB-41B9-B998-67A092B55E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FA2BA2-9726-42E0-A19B-9E0CAFB0EC80}"/>
              </a:ext>
            </a:extLst>
          </p:cNvPr>
          <p:cNvSpPr>
            <a:spLocks noGrp="1"/>
          </p:cNvSpPr>
          <p:nvPr>
            <p:ph type="sldNum" sz="quarter" idx="12"/>
          </p:nvPr>
        </p:nvSpPr>
        <p:spPr/>
        <p:txBody>
          <a:bodyPr/>
          <a:lstStyle/>
          <a:p>
            <a:fld id="{AB0497D5-A271-41E2-982D-0F0A9AFB7977}" type="slidenum">
              <a:rPr lang="en-US" smtClean="0"/>
              <a:t>‹#›</a:t>
            </a:fld>
            <a:endParaRPr lang="en-US"/>
          </a:p>
        </p:txBody>
      </p:sp>
    </p:spTree>
    <p:extLst>
      <p:ext uri="{BB962C8B-B14F-4D97-AF65-F5344CB8AC3E}">
        <p14:creationId xmlns:p14="http://schemas.microsoft.com/office/powerpoint/2010/main" val="2461367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6884" y="1480709"/>
            <a:ext cx="10331116"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336884" y="3960384"/>
            <a:ext cx="10331116" cy="871108"/>
          </a:xfr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a:solidFill>
                  <a:schemeClr val="bg1"/>
                </a:solidFill>
                <a:latin typeface="Arial" panose="020B0604020202020204" pitchFamily="34" charset="0"/>
                <a:cs typeface="Arial" panose="020B0604020202020204" pitchFamily="34" charset="0"/>
              </a:rPr>
              <a:t>Enroll between [date] and [date]</a:t>
            </a:r>
          </a:p>
        </p:txBody>
      </p:sp>
      <p:sp>
        <p:nvSpPr>
          <p:cNvPr id="7" name="Footer Placeholder 3"/>
          <p:cNvSpPr>
            <a:spLocks noGrp="1"/>
          </p:cNvSpPr>
          <p:nvPr>
            <p:ph type="ftr" sz="quarter" idx="11"/>
          </p:nvPr>
        </p:nvSpPr>
        <p:spPr>
          <a:xfrm>
            <a:off x="3080565" y="6534437"/>
            <a:ext cx="5486400" cy="182880"/>
          </a:xfrm>
        </p:spPr>
        <p:txBody>
          <a:bodyPr/>
          <a:lstStyle>
            <a:lvl1pPr>
              <a:defRPr>
                <a:solidFill>
                  <a:schemeClr val="tx1">
                    <a:lumMod val="75000"/>
                    <a:lumOff val="25000"/>
                  </a:schemeClr>
                </a:solidFill>
                <a:latin typeface="Arial" charset="0"/>
                <a:ea typeface="Arial" charset="0"/>
                <a:cs typeface="Arial" charset="0"/>
              </a:defRPr>
            </a:lvl1pPr>
          </a:lstStyle>
          <a:p>
            <a:r>
              <a:rPr lang="en-US"/>
              <a:t>click to insert audience disclosure</a:t>
            </a:r>
          </a:p>
        </p:txBody>
      </p:sp>
      <p:sp>
        <p:nvSpPr>
          <p:cNvPr id="8" name="Text Placeholder 25"/>
          <p:cNvSpPr>
            <a:spLocks noGrp="1"/>
          </p:cNvSpPr>
          <p:nvPr>
            <p:ph type="body" sz="quarter" idx="24" hasCustomPrompt="1"/>
          </p:nvPr>
        </p:nvSpPr>
        <p:spPr>
          <a:xfrm>
            <a:off x="10409281" y="6540116"/>
            <a:ext cx="1304924" cy="152400"/>
          </a:xfrm>
        </p:spPr>
        <p:txBody>
          <a:bodyPr/>
          <a:lstStyle>
            <a:lvl1pPr marL="0" indent="0" algn="r">
              <a:spcBef>
                <a:spcPts val="0"/>
              </a:spcBef>
              <a:buFont typeface="Arial" panose="020B0604020202020204" pitchFamily="34" charset="0"/>
              <a:buNone/>
              <a:defRPr sz="800" b="0" i="0" baseline="0">
                <a:solidFill>
                  <a:schemeClr val="tx1">
                    <a:lumMod val="75000"/>
                    <a:lumOff val="25000"/>
                  </a:schemeClr>
                </a:solidFill>
                <a:latin typeface="Arial" charset="0"/>
                <a:ea typeface="Arial" charset="0"/>
                <a:cs typeface="Arial" charset="0"/>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0/00</a:t>
            </a:r>
          </a:p>
        </p:txBody>
      </p:sp>
      <p:sp>
        <p:nvSpPr>
          <p:cNvPr id="9" name="Text Placeholder 25"/>
          <p:cNvSpPr>
            <a:spLocks noGrp="1"/>
          </p:cNvSpPr>
          <p:nvPr>
            <p:ph type="body" sz="quarter" idx="20" hasCustomPrompt="1"/>
          </p:nvPr>
        </p:nvSpPr>
        <p:spPr>
          <a:xfrm>
            <a:off x="336884" y="6534437"/>
            <a:ext cx="1164304" cy="171164"/>
          </a:xfrm>
        </p:spPr>
        <p:txBody>
          <a:bodyPr/>
          <a:lstStyle>
            <a:lvl1pPr marL="0" indent="0" algn="l">
              <a:spcBef>
                <a:spcPts val="0"/>
              </a:spcBef>
              <a:buFont typeface="Arial" panose="020B0604020202020204" pitchFamily="34" charset="0"/>
              <a:buNone/>
              <a:defRPr sz="800" b="0" i="0" baseline="0">
                <a:solidFill>
                  <a:schemeClr val="tx1">
                    <a:lumMod val="75000"/>
                    <a:lumOff val="25000"/>
                  </a:schemeClr>
                </a:solidFill>
                <a:latin typeface="Arial" charset="0"/>
                <a:ea typeface="Arial" charset="0"/>
                <a:cs typeface="Arial" charset="0"/>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add form number</a:t>
            </a:r>
          </a:p>
        </p:txBody>
      </p:sp>
      <p:sp>
        <p:nvSpPr>
          <p:cNvPr id="11" name="Text Placeholder 25">
            <a:extLst>
              <a:ext uri="{FF2B5EF4-FFF2-40B4-BE49-F238E27FC236}">
                <a16:creationId xmlns:a16="http://schemas.microsoft.com/office/drawing/2014/main" id="{7083BD31-CCF1-4F56-8EE3-96D25B04C5A7}"/>
              </a:ext>
            </a:extLst>
          </p:cNvPr>
          <p:cNvSpPr>
            <a:spLocks noGrp="1"/>
          </p:cNvSpPr>
          <p:nvPr>
            <p:ph type="body" sz="quarter" idx="12" hasCustomPrompt="1"/>
          </p:nvPr>
        </p:nvSpPr>
        <p:spPr>
          <a:xfrm>
            <a:off x="7953673" y="326451"/>
            <a:ext cx="3962993" cy="217594"/>
          </a:xfrm>
        </p:spPr>
        <p:txBody>
          <a:bodyPr/>
          <a:lstStyle>
            <a:lvl1pPr marL="0" indent="0" algn="r">
              <a:spcBef>
                <a:spcPts val="0"/>
              </a:spcBef>
              <a:buFont typeface="Arial" panose="020B0604020202020204" pitchFamily="34" charset="0"/>
              <a:buNone/>
              <a:defRPr sz="1200" b="1" baseline="0">
                <a:solidFill>
                  <a:schemeClr val="bg1"/>
                </a:solidFill>
                <a:latin typeface="+mn-lt"/>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speaker 1</a:t>
            </a:r>
          </a:p>
        </p:txBody>
      </p:sp>
      <p:sp>
        <p:nvSpPr>
          <p:cNvPr id="12" name="Text Placeholder 25">
            <a:extLst>
              <a:ext uri="{FF2B5EF4-FFF2-40B4-BE49-F238E27FC236}">
                <a16:creationId xmlns:a16="http://schemas.microsoft.com/office/drawing/2014/main" id="{041FA5CA-CFF3-4F6D-90A0-50EBB76B7A73}"/>
              </a:ext>
            </a:extLst>
          </p:cNvPr>
          <p:cNvSpPr>
            <a:spLocks noGrp="1"/>
          </p:cNvSpPr>
          <p:nvPr>
            <p:ph type="body" sz="quarter" idx="13" hasCustomPrompt="1"/>
          </p:nvPr>
        </p:nvSpPr>
        <p:spPr>
          <a:xfrm>
            <a:off x="7953672" y="544045"/>
            <a:ext cx="3962995" cy="223158"/>
          </a:xfrm>
        </p:spPr>
        <p:txBody>
          <a:bodyPr/>
          <a:lstStyle>
            <a:lvl1pPr marL="0" indent="0" algn="r">
              <a:spcBef>
                <a:spcPts val="0"/>
              </a:spcBef>
              <a:buFont typeface="Arial" panose="020B0604020202020204" pitchFamily="34" charset="0"/>
              <a:buNone/>
              <a:defRPr sz="1100" b="0" i="1" baseline="0">
                <a:solidFill>
                  <a:schemeClr val="bg1"/>
                </a:solidFill>
                <a:latin typeface="+mn-lt"/>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title, company</a:t>
            </a:r>
          </a:p>
        </p:txBody>
      </p:sp>
      <p:sp>
        <p:nvSpPr>
          <p:cNvPr id="13" name="Text Placeholder 25">
            <a:extLst>
              <a:ext uri="{FF2B5EF4-FFF2-40B4-BE49-F238E27FC236}">
                <a16:creationId xmlns:a16="http://schemas.microsoft.com/office/drawing/2014/main" id="{1E033B21-A12D-4A34-B654-195682FA3E26}"/>
              </a:ext>
            </a:extLst>
          </p:cNvPr>
          <p:cNvSpPr>
            <a:spLocks noGrp="1"/>
          </p:cNvSpPr>
          <p:nvPr>
            <p:ph type="body" sz="quarter" idx="14" hasCustomPrompt="1"/>
          </p:nvPr>
        </p:nvSpPr>
        <p:spPr>
          <a:xfrm>
            <a:off x="7953671" y="941493"/>
            <a:ext cx="3974563" cy="217594"/>
          </a:xfrm>
        </p:spPr>
        <p:txBody>
          <a:bodyPr/>
          <a:lstStyle>
            <a:lvl1pPr marL="0" indent="0" algn="r">
              <a:spcBef>
                <a:spcPts val="0"/>
              </a:spcBef>
              <a:buFont typeface="Arial" panose="020B0604020202020204" pitchFamily="34" charset="0"/>
              <a:buNone/>
              <a:defRPr sz="1200" b="1" baseline="0">
                <a:solidFill>
                  <a:schemeClr val="bg1"/>
                </a:solidFill>
                <a:latin typeface="+mn-lt"/>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speaker 2</a:t>
            </a:r>
          </a:p>
        </p:txBody>
      </p:sp>
      <p:sp>
        <p:nvSpPr>
          <p:cNvPr id="14" name="Text Placeholder 25">
            <a:extLst>
              <a:ext uri="{FF2B5EF4-FFF2-40B4-BE49-F238E27FC236}">
                <a16:creationId xmlns:a16="http://schemas.microsoft.com/office/drawing/2014/main" id="{9B2236D5-2CD7-4811-9E70-EB8C2DA6CC57}"/>
              </a:ext>
            </a:extLst>
          </p:cNvPr>
          <p:cNvSpPr>
            <a:spLocks noGrp="1"/>
          </p:cNvSpPr>
          <p:nvPr>
            <p:ph type="body" sz="quarter" idx="15" hasCustomPrompt="1"/>
          </p:nvPr>
        </p:nvSpPr>
        <p:spPr>
          <a:xfrm>
            <a:off x="7953672" y="1159087"/>
            <a:ext cx="3974564" cy="223158"/>
          </a:xfrm>
        </p:spPr>
        <p:txBody>
          <a:bodyPr/>
          <a:lstStyle>
            <a:lvl1pPr marL="0" indent="0" algn="r">
              <a:spcBef>
                <a:spcPts val="0"/>
              </a:spcBef>
              <a:buFont typeface="Arial" panose="020B0604020202020204" pitchFamily="34" charset="0"/>
              <a:buNone/>
              <a:defRPr sz="1100" b="0" i="1" baseline="0">
                <a:solidFill>
                  <a:schemeClr val="bg1"/>
                </a:solidFill>
                <a:latin typeface="+mn-lt"/>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title, company</a:t>
            </a:r>
          </a:p>
        </p:txBody>
      </p:sp>
    </p:spTree>
    <p:extLst>
      <p:ext uri="{BB962C8B-B14F-4D97-AF65-F5344CB8AC3E}">
        <p14:creationId xmlns:p14="http://schemas.microsoft.com/office/powerpoint/2010/main" val="6277915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5"/>
          <p:cNvSpPr>
            <a:spLocks noGrp="1"/>
          </p:cNvSpPr>
          <p:nvPr>
            <p:ph type="pic" sz="quarter" idx="12" hasCustomPrompt="1"/>
          </p:nvPr>
        </p:nvSpPr>
        <p:spPr>
          <a:xfrm>
            <a:off x="0" y="-1"/>
            <a:ext cx="12192000" cy="4917990"/>
          </a:xfrm>
          <a:solidFill>
            <a:schemeClr val="bg2">
              <a:lumMod val="90000"/>
            </a:schemeClr>
          </a:solidFill>
        </p:spPr>
        <p:txBody>
          <a:bodyPr anchor="ctr" anchorCtr="1"/>
          <a:lstStyle>
            <a:lvl1pPr marL="0" indent="0" algn="ctr">
              <a:buFontTx/>
              <a:buNone/>
              <a:defRPr baseline="0"/>
            </a:lvl1pPr>
          </a:lstStyle>
          <a:p>
            <a:r>
              <a:rPr lang="en-US"/>
              <a:t>click to add your own image</a:t>
            </a:r>
          </a:p>
        </p:txBody>
      </p:sp>
      <p:sp>
        <p:nvSpPr>
          <p:cNvPr id="2" name="Title 1"/>
          <p:cNvSpPr>
            <a:spLocks noGrp="1"/>
          </p:cNvSpPr>
          <p:nvPr>
            <p:ph type="ctrTitle"/>
          </p:nvPr>
        </p:nvSpPr>
        <p:spPr>
          <a:xfrm>
            <a:off x="336884" y="357446"/>
            <a:ext cx="10331116" cy="1786299"/>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336884" y="3960384"/>
            <a:ext cx="10331116" cy="871108"/>
          </a:xfr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a:solidFill>
                  <a:schemeClr val="bg1"/>
                </a:solidFill>
                <a:latin typeface="Arial" panose="020B0604020202020204" pitchFamily="34" charset="0"/>
                <a:cs typeface="Arial" panose="020B0604020202020204" pitchFamily="34" charset="0"/>
              </a:rPr>
              <a:t>Enroll between [date] and [date]</a:t>
            </a:r>
          </a:p>
        </p:txBody>
      </p:sp>
      <p:sp>
        <p:nvSpPr>
          <p:cNvPr id="7" name="Footer Placeholder 3"/>
          <p:cNvSpPr>
            <a:spLocks noGrp="1"/>
          </p:cNvSpPr>
          <p:nvPr>
            <p:ph type="ftr" sz="quarter" idx="11"/>
          </p:nvPr>
        </p:nvSpPr>
        <p:spPr>
          <a:xfrm>
            <a:off x="3080565" y="6556923"/>
            <a:ext cx="5486400" cy="182880"/>
          </a:xfrm>
        </p:spPr>
        <p:txBody>
          <a:bodyPr/>
          <a:lstStyle>
            <a:lvl1pPr>
              <a:defRPr>
                <a:solidFill>
                  <a:schemeClr val="tx1">
                    <a:lumMod val="75000"/>
                    <a:lumOff val="25000"/>
                  </a:schemeClr>
                </a:solidFill>
                <a:latin typeface="Arial" charset="0"/>
                <a:ea typeface="Arial" charset="0"/>
                <a:cs typeface="Arial" charset="0"/>
              </a:defRPr>
            </a:lvl1pPr>
          </a:lstStyle>
          <a:p>
            <a:r>
              <a:rPr lang="en-US"/>
              <a:t>click to insert audience disclosure</a:t>
            </a:r>
          </a:p>
        </p:txBody>
      </p:sp>
      <p:sp>
        <p:nvSpPr>
          <p:cNvPr id="8" name="Text Placeholder 25"/>
          <p:cNvSpPr>
            <a:spLocks noGrp="1"/>
          </p:cNvSpPr>
          <p:nvPr>
            <p:ph type="body" sz="quarter" idx="24" hasCustomPrompt="1"/>
          </p:nvPr>
        </p:nvSpPr>
        <p:spPr>
          <a:xfrm>
            <a:off x="10409281" y="6571845"/>
            <a:ext cx="1304924" cy="152400"/>
          </a:xfrm>
        </p:spPr>
        <p:txBody>
          <a:bodyPr/>
          <a:lstStyle>
            <a:lvl1pPr marL="0" indent="0" algn="r">
              <a:spcBef>
                <a:spcPts val="0"/>
              </a:spcBef>
              <a:buFont typeface="Arial" panose="020B0604020202020204" pitchFamily="34" charset="0"/>
              <a:buNone/>
              <a:defRPr sz="800" b="0" i="0" baseline="0">
                <a:solidFill>
                  <a:schemeClr val="tx1">
                    <a:lumMod val="75000"/>
                    <a:lumOff val="25000"/>
                  </a:schemeClr>
                </a:solidFill>
                <a:latin typeface="Arial" charset="0"/>
                <a:ea typeface="Arial" charset="0"/>
                <a:cs typeface="Arial" charset="0"/>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0/00</a:t>
            </a:r>
          </a:p>
        </p:txBody>
      </p:sp>
      <p:sp>
        <p:nvSpPr>
          <p:cNvPr id="9" name="Text Placeholder 25"/>
          <p:cNvSpPr>
            <a:spLocks noGrp="1"/>
          </p:cNvSpPr>
          <p:nvPr>
            <p:ph type="body" sz="quarter" idx="20" hasCustomPrompt="1"/>
          </p:nvPr>
        </p:nvSpPr>
        <p:spPr>
          <a:xfrm>
            <a:off x="336884" y="6571845"/>
            <a:ext cx="1164304" cy="171164"/>
          </a:xfrm>
        </p:spPr>
        <p:txBody>
          <a:bodyPr/>
          <a:lstStyle>
            <a:lvl1pPr marL="0" indent="0" algn="l">
              <a:spcBef>
                <a:spcPts val="0"/>
              </a:spcBef>
              <a:buFont typeface="Arial" panose="020B0604020202020204" pitchFamily="34" charset="0"/>
              <a:buNone/>
              <a:defRPr sz="800" b="0" i="0" baseline="0">
                <a:solidFill>
                  <a:schemeClr val="tx1">
                    <a:lumMod val="75000"/>
                    <a:lumOff val="25000"/>
                  </a:schemeClr>
                </a:solidFill>
                <a:latin typeface="Arial" charset="0"/>
                <a:ea typeface="Arial" charset="0"/>
                <a:cs typeface="Arial" charset="0"/>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add form number</a:t>
            </a:r>
          </a:p>
        </p:txBody>
      </p:sp>
    </p:spTree>
    <p:extLst>
      <p:ext uri="{BB962C8B-B14F-4D97-AF65-F5344CB8AC3E}">
        <p14:creationId xmlns:p14="http://schemas.microsoft.com/office/powerpoint/2010/main" val="2193882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2"/>
          <p:cNvSpPr>
            <a:spLocks noGrp="1"/>
          </p:cNvSpPr>
          <p:nvPr>
            <p:ph type="sldNum" sz="quarter" idx="10"/>
          </p:nvPr>
        </p:nvSpPr>
        <p:spPr>
          <a:xfrm>
            <a:off x="336884" y="6347712"/>
            <a:ext cx="815148" cy="228600"/>
          </a:xfrm>
          <a:prstGeom prst="rect">
            <a:avLst/>
          </a:prstGeom>
        </p:spPr>
        <p:txBody>
          <a:bodyPr/>
          <a:lstStyle>
            <a:lvl1pPr algn="l">
              <a:defRPr>
                <a:solidFill>
                  <a:schemeClr val="bg1"/>
                </a:solidFill>
                <a:latin typeface="Arial" charset="0"/>
                <a:ea typeface="Arial" charset="0"/>
                <a:cs typeface="Arial" charset="0"/>
              </a:defRPr>
            </a:lvl1pPr>
          </a:lstStyle>
          <a:p>
            <a:pPr>
              <a:defRPr/>
            </a:pPr>
            <a:fld id="{55BD5FDF-1479-4CBA-B4F0-1ABFFDF89263}" type="slidenum">
              <a:rPr lang="en-US" smtClean="0">
                <a:solidFill>
                  <a:srgbClr val="FFFFFF"/>
                </a:solidFill>
              </a:rPr>
              <a:pPr>
                <a:defRPr/>
              </a:pPr>
              <a:t>‹#›</a:t>
            </a:fld>
            <a:endParaRPr lang="en-US">
              <a:solidFill>
                <a:srgbClr val="FFFFFF"/>
              </a:solidFill>
            </a:endParaRPr>
          </a:p>
        </p:txBody>
      </p:sp>
      <p:sp>
        <p:nvSpPr>
          <p:cNvPr id="8" name="Footer Placeholder 1"/>
          <p:cNvSpPr>
            <a:spLocks noGrp="1"/>
          </p:cNvSpPr>
          <p:nvPr>
            <p:ph type="ftr" sz="quarter" idx="12"/>
          </p:nvPr>
        </p:nvSpPr>
        <p:spPr>
          <a:xfrm>
            <a:off x="3352800" y="6338095"/>
            <a:ext cx="5486400" cy="249931"/>
          </a:xfrm>
          <a:prstGeom prst="rect">
            <a:avLst/>
          </a:prstGeom>
        </p:spPr>
        <p:txBody>
          <a:bodyPr/>
          <a:lstStyle>
            <a:lvl1pPr>
              <a:defRPr>
                <a:solidFill>
                  <a:schemeClr val="bg1"/>
                </a:solidFill>
                <a:latin typeface="Arial" charset="0"/>
                <a:ea typeface="Arial" charset="0"/>
                <a:cs typeface="Arial" charset="0"/>
              </a:defRPr>
            </a:lvl1pPr>
          </a:lstStyle>
          <a:p>
            <a:r>
              <a:rPr lang="en-US"/>
              <a:t>click to insert audience disclosure</a:t>
            </a:r>
          </a:p>
        </p:txBody>
      </p:sp>
    </p:spTree>
    <p:extLst>
      <p:ext uri="{BB962C8B-B14F-4D97-AF65-F5344CB8AC3E}">
        <p14:creationId xmlns:p14="http://schemas.microsoft.com/office/powerpoint/2010/main" val="2152816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6883" y="1380782"/>
            <a:ext cx="1155031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0"/>
          </p:nvPr>
        </p:nvSpPr>
        <p:spPr>
          <a:xfrm>
            <a:off x="336884" y="6347712"/>
            <a:ext cx="815148" cy="228600"/>
          </a:xfrm>
          <a:prstGeom prst="rect">
            <a:avLst/>
          </a:prstGeom>
        </p:spPr>
        <p:txBody>
          <a:bodyPr/>
          <a:lstStyle>
            <a:lvl1pPr algn="l">
              <a:defRPr>
                <a:solidFill>
                  <a:schemeClr val="tx1"/>
                </a:solidFill>
                <a:latin typeface="Arial" charset="0"/>
                <a:ea typeface="Arial" charset="0"/>
                <a:cs typeface="Arial" charset="0"/>
              </a:defRPr>
            </a:lvl1pPr>
          </a:lstStyle>
          <a:p>
            <a:pPr>
              <a:defRPr/>
            </a:pPr>
            <a:fld id="{55BD5FDF-1479-4CBA-B4F0-1ABFFDF89263}" type="slidenum">
              <a:rPr lang="en-US" smtClean="0"/>
              <a:pPr>
                <a:defRPr/>
              </a:pPr>
              <a:t>‹#›</a:t>
            </a:fld>
            <a:endParaRPr lang="en-US"/>
          </a:p>
        </p:txBody>
      </p:sp>
      <p:sp>
        <p:nvSpPr>
          <p:cNvPr id="9" name="Footer Placeholder 1"/>
          <p:cNvSpPr>
            <a:spLocks noGrp="1"/>
          </p:cNvSpPr>
          <p:nvPr>
            <p:ph type="ftr" sz="quarter" idx="12"/>
          </p:nvPr>
        </p:nvSpPr>
        <p:spPr>
          <a:xfrm>
            <a:off x="3352800" y="6338095"/>
            <a:ext cx="5486400" cy="249931"/>
          </a:xfrm>
          <a:prstGeom prst="rect">
            <a:avLst/>
          </a:prstGeom>
        </p:spPr>
        <p:txBody>
          <a:bodyPr/>
          <a:lstStyle>
            <a:lvl1pPr>
              <a:defRPr>
                <a:solidFill>
                  <a:schemeClr val="tx1"/>
                </a:solidFill>
                <a:latin typeface="Arial" charset="0"/>
                <a:ea typeface="Arial" charset="0"/>
                <a:cs typeface="Arial" charset="0"/>
              </a:defRPr>
            </a:lvl1pPr>
          </a:lstStyle>
          <a:p>
            <a:r>
              <a:rPr lang="en-US"/>
              <a:t>click to insert audience disclosure</a:t>
            </a:r>
          </a:p>
        </p:txBody>
      </p:sp>
      <p:sp>
        <p:nvSpPr>
          <p:cNvPr id="10" name="Text Placeholder 3"/>
          <p:cNvSpPr>
            <a:spLocks noGrp="1"/>
          </p:cNvSpPr>
          <p:nvPr>
            <p:ph type="body" sz="quarter" idx="14" hasCustomPrompt="1"/>
          </p:nvPr>
        </p:nvSpPr>
        <p:spPr>
          <a:xfrm>
            <a:off x="336883" y="5799264"/>
            <a:ext cx="8263420" cy="230832"/>
          </a:xfrm>
        </p:spPr>
        <p:txBody>
          <a:bodyPr wrap="square" anchor="b" anchorCtr="0">
            <a:spAutoFit/>
          </a:bodyPr>
          <a:lstStyle>
            <a:lvl1pPr marL="0" indent="0">
              <a:spcBef>
                <a:spcPts val="0"/>
              </a:spcBef>
              <a:buFont typeface="Arial" panose="020B0604020202020204" pitchFamily="34" charset="0"/>
              <a:buNone/>
              <a:defRPr sz="1000" baseline="0">
                <a:solidFill>
                  <a:schemeClr val="tx1">
                    <a:lumMod val="75000"/>
                    <a:lumOff val="25000"/>
                  </a:schemeClr>
                </a:solidFill>
                <a:latin typeface="Arial Narrow"/>
                <a:cs typeface="Arial Narrow"/>
              </a:defRPr>
            </a:lvl1pPr>
            <a:lvl2pPr marL="339725" indent="0">
              <a:buNone/>
              <a:defRPr sz="1000">
                <a:solidFill>
                  <a:schemeClr val="tx1">
                    <a:lumMod val="50000"/>
                    <a:lumOff val="50000"/>
                  </a:schemeClr>
                </a:solidFill>
                <a:latin typeface="+mj-lt"/>
              </a:defRPr>
            </a:lvl2pPr>
            <a:lvl3pPr marL="627063" indent="0">
              <a:buNone/>
              <a:defRPr sz="1000">
                <a:solidFill>
                  <a:schemeClr val="tx1">
                    <a:lumMod val="50000"/>
                    <a:lumOff val="50000"/>
                  </a:schemeClr>
                </a:solidFill>
                <a:latin typeface="+mj-lt"/>
              </a:defRPr>
            </a:lvl3pPr>
            <a:lvl4pPr marL="914400" indent="0">
              <a:buNone/>
              <a:defRPr sz="1000">
                <a:solidFill>
                  <a:schemeClr val="tx1">
                    <a:lumMod val="50000"/>
                    <a:lumOff val="50000"/>
                  </a:schemeClr>
                </a:solidFill>
                <a:latin typeface="+mj-lt"/>
              </a:defRPr>
            </a:lvl4pPr>
            <a:lvl5pPr marL="1031875" indent="0">
              <a:buNone/>
              <a:defRPr sz="1000">
                <a:solidFill>
                  <a:schemeClr val="tx1">
                    <a:lumMod val="50000"/>
                    <a:lumOff val="50000"/>
                  </a:schemeClr>
                </a:solidFill>
                <a:latin typeface="+mj-lt"/>
              </a:defRPr>
            </a:lvl5pPr>
          </a:lstStyle>
          <a:p>
            <a:pPr lvl="0"/>
            <a:r>
              <a:rPr lang="en-US"/>
              <a:t>add disclosures and footnotes here</a:t>
            </a:r>
          </a:p>
        </p:txBody>
      </p:sp>
    </p:spTree>
    <p:extLst>
      <p:ext uri="{BB962C8B-B14F-4D97-AF65-F5344CB8AC3E}">
        <p14:creationId xmlns:p14="http://schemas.microsoft.com/office/powerpoint/2010/main" val="1284335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38306A-8E9D-0F46-AE99-1C7580DBCF92}"/>
              </a:ext>
            </a:extLst>
          </p:cNvPr>
          <p:cNvSpPr/>
          <p:nvPr userDrawn="1"/>
        </p:nvSpPr>
        <p:spPr>
          <a:xfrm>
            <a:off x="0" y="-1"/>
            <a:ext cx="12192000" cy="6864591"/>
          </a:xfrm>
          <a:prstGeom prst="rect">
            <a:avLst/>
          </a:prstGeom>
          <a:gradFill>
            <a:gsLst>
              <a:gs pos="0">
                <a:srgbClr val="007DD7"/>
              </a:gs>
              <a:gs pos="100000">
                <a:srgbClr val="005A9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01A566-CE7A-6346-AF3A-89E31347F104}"/>
              </a:ext>
            </a:extLst>
          </p:cNvPr>
          <p:cNvSpPr>
            <a:spLocks noGrp="1"/>
          </p:cNvSpPr>
          <p:nvPr>
            <p:ph type="title"/>
          </p:nvPr>
        </p:nvSpPr>
        <p:spPr>
          <a:xfrm>
            <a:off x="388037" y="2771867"/>
            <a:ext cx="4144834" cy="2227201"/>
          </a:xfrm>
          <a:prstGeom prst="rect">
            <a:avLst/>
          </a:prstGeom>
        </p:spPr>
        <p:txBody>
          <a:bodyPr anchor="b">
            <a:normAutofit/>
          </a:bodyPr>
          <a:lstStyle>
            <a:lvl1pPr>
              <a:defRPr sz="44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CBE748A-93B1-EF4F-8807-0E54C9A0BEA6}"/>
              </a:ext>
            </a:extLst>
          </p:cNvPr>
          <p:cNvSpPr>
            <a:spLocks noGrp="1"/>
          </p:cNvSpPr>
          <p:nvPr>
            <p:ph idx="1"/>
          </p:nvPr>
        </p:nvSpPr>
        <p:spPr>
          <a:xfrm>
            <a:off x="5362831" y="517868"/>
            <a:ext cx="6314303" cy="5351120"/>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5257CF8-8CFC-7C4C-B64B-4F58F4D957FD}"/>
              </a:ext>
            </a:extLst>
          </p:cNvPr>
          <p:cNvSpPr>
            <a:spLocks noGrp="1"/>
          </p:cNvSpPr>
          <p:nvPr>
            <p:ph type="body" sz="half" idx="2"/>
          </p:nvPr>
        </p:nvSpPr>
        <p:spPr>
          <a:xfrm>
            <a:off x="492212" y="5275863"/>
            <a:ext cx="4040659" cy="593125"/>
          </a:xfrm>
        </p:spPr>
        <p:txBody>
          <a:bodyPr anchor="b"/>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3" name="Date Placeholder 3">
            <a:extLst>
              <a:ext uri="{FF2B5EF4-FFF2-40B4-BE49-F238E27FC236}">
                <a16:creationId xmlns:a16="http://schemas.microsoft.com/office/drawing/2014/main" id="{117F920F-2E04-E247-996E-6FAB4F88BC3C}"/>
              </a:ext>
            </a:extLst>
          </p:cNvPr>
          <p:cNvSpPr>
            <a:spLocks noGrp="1"/>
          </p:cNvSpPr>
          <p:nvPr>
            <p:ph type="dt" sz="half" idx="10"/>
          </p:nvPr>
        </p:nvSpPr>
        <p:spPr>
          <a:xfrm>
            <a:off x="1258187" y="6356349"/>
            <a:ext cx="1340634" cy="365125"/>
          </a:xfrm>
          <a:prstGeom prst="rect">
            <a:avLst/>
          </a:prstGeom>
        </p:spPr>
        <p:txBody>
          <a:bodyPr vert="horz" lIns="91440" tIns="45720" rIns="91440" bIns="45720" rtlCol="0" anchor="ctr"/>
          <a:lstStyle>
            <a:lvl1pPr algn="l">
              <a:defRPr sz="1000" b="0" i="0">
                <a:solidFill>
                  <a:schemeClr val="bg1"/>
                </a:solidFill>
                <a:latin typeface="Arial Narrow" panose="020B0604020202020204" pitchFamily="34" charset="0"/>
                <a:cs typeface="Arial Narrow" panose="020B0604020202020204" pitchFamily="34" charset="0"/>
              </a:defRPr>
            </a:lvl1pPr>
          </a:lstStyle>
          <a:p>
            <a:r>
              <a:rPr lang="en-US"/>
              <a:t>Form # X/XX</a:t>
            </a:r>
            <a:endParaRPr lang="en-US" dirty="0"/>
          </a:p>
        </p:txBody>
      </p:sp>
      <p:sp>
        <p:nvSpPr>
          <p:cNvPr id="14" name="Footer Placeholder 4">
            <a:extLst>
              <a:ext uri="{FF2B5EF4-FFF2-40B4-BE49-F238E27FC236}">
                <a16:creationId xmlns:a16="http://schemas.microsoft.com/office/drawing/2014/main" id="{975F9E62-5B4D-5F44-AEF9-1F097D4CDC0E}"/>
              </a:ext>
            </a:extLst>
          </p:cNvPr>
          <p:cNvSpPr>
            <a:spLocks noGrp="1"/>
          </p:cNvSpPr>
          <p:nvPr>
            <p:ph type="ftr" sz="quarter" idx="3"/>
          </p:nvPr>
        </p:nvSpPr>
        <p:spPr>
          <a:xfrm>
            <a:off x="2932669" y="6356350"/>
            <a:ext cx="6314303" cy="365125"/>
          </a:xfrm>
          <a:prstGeom prst="rect">
            <a:avLst/>
          </a:prstGeom>
        </p:spPr>
        <p:txBody>
          <a:bodyPr vert="horz" lIns="91440" tIns="45720" rIns="91440" bIns="45720" rtlCol="0" anchor="ctr"/>
          <a:lstStyle>
            <a:lvl1pPr algn="ctr">
              <a:defRPr sz="1000" b="0" i="0">
                <a:solidFill>
                  <a:schemeClr val="bg1"/>
                </a:solidFill>
                <a:latin typeface="Arial Narrow" panose="020B0604020202020204" pitchFamily="34" charset="0"/>
                <a:cs typeface="Arial Narrow" panose="020B0604020202020204" pitchFamily="34" charset="0"/>
              </a:defRPr>
            </a:lvl1pPr>
          </a:lstStyle>
          <a:p>
            <a:r>
              <a:rPr lang="en-US"/>
              <a:t>Audience disclosure in here</a:t>
            </a:r>
            <a:endParaRPr lang="en-US" dirty="0"/>
          </a:p>
        </p:txBody>
      </p:sp>
      <p:sp>
        <p:nvSpPr>
          <p:cNvPr id="15" name="Slide Number Placeholder 5">
            <a:extLst>
              <a:ext uri="{FF2B5EF4-FFF2-40B4-BE49-F238E27FC236}">
                <a16:creationId xmlns:a16="http://schemas.microsoft.com/office/drawing/2014/main" id="{415EDCBE-916C-6D48-81E9-4A5FA11FEC9C}"/>
              </a:ext>
            </a:extLst>
          </p:cNvPr>
          <p:cNvSpPr>
            <a:spLocks noGrp="1"/>
          </p:cNvSpPr>
          <p:nvPr>
            <p:ph type="sldNum" sz="quarter" idx="4"/>
          </p:nvPr>
        </p:nvSpPr>
        <p:spPr>
          <a:xfrm>
            <a:off x="429982" y="6356349"/>
            <a:ext cx="494357" cy="365125"/>
          </a:xfrm>
          <a:prstGeom prst="rect">
            <a:avLst/>
          </a:prstGeom>
        </p:spPr>
        <p:txBody>
          <a:bodyPr vert="horz" lIns="91440" tIns="45720" rIns="91440" bIns="45720" rtlCol="0" anchor="ctr"/>
          <a:lstStyle>
            <a:lvl1pPr algn="l">
              <a:defRPr sz="1000" b="0" i="0">
                <a:solidFill>
                  <a:schemeClr val="bg1"/>
                </a:solidFill>
                <a:latin typeface="Arial Narrow" panose="020B0604020202020204" pitchFamily="34" charset="0"/>
                <a:cs typeface="Arial Narrow" panose="020B0604020202020204" pitchFamily="34" charset="0"/>
              </a:defRPr>
            </a:lvl1pPr>
          </a:lstStyle>
          <a:p>
            <a:fld id="{E43B9BDD-8A1A-5F48-B919-E747AEBE074E}" type="slidenum">
              <a:rPr lang="en-US" smtClean="0"/>
              <a:pPr/>
              <a:t>‹#›</a:t>
            </a:fld>
            <a:endParaRPr lang="en-US" dirty="0"/>
          </a:p>
        </p:txBody>
      </p:sp>
      <p:pic>
        <p:nvPicPr>
          <p:cNvPr id="16" name="Picture 15">
            <a:extLst>
              <a:ext uri="{FF2B5EF4-FFF2-40B4-BE49-F238E27FC236}">
                <a16:creationId xmlns:a16="http://schemas.microsoft.com/office/drawing/2014/main" id="{B6998EED-E043-9742-B713-734B4E3F94A5}"/>
              </a:ext>
            </a:extLst>
          </p:cNvPr>
          <p:cNvPicPr>
            <a:picLocks noChangeAspect="1"/>
          </p:cNvPicPr>
          <p:nvPr userDrawn="1"/>
        </p:nvPicPr>
        <p:blipFill>
          <a:blip r:embed="rId2"/>
          <a:srcRect/>
          <a:stretch/>
        </p:blipFill>
        <p:spPr>
          <a:xfrm>
            <a:off x="9946586" y="6356349"/>
            <a:ext cx="1725090" cy="294794"/>
          </a:xfrm>
          <a:prstGeom prst="rect">
            <a:avLst/>
          </a:prstGeom>
        </p:spPr>
      </p:pic>
      <p:cxnSp>
        <p:nvCxnSpPr>
          <p:cNvPr id="17" name="Straight Connector 16">
            <a:extLst>
              <a:ext uri="{FF2B5EF4-FFF2-40B4-BE49-F238E27FC236}">
                <a16:creationId xmlns:a16="http://schemas.microsoft.com/office/drawing/2014/main" id="{C8DDE5B1-ED7F-DF42-801F-308A43D1571F}"/>
              </a:ext>
            </a:extLst>
          </p:cNvPr>
          <p:cNvCxnSpPr>
            <a:cxnSpLocks/>
          </p:cNvCxnSpPr>
          <p:nvPr userDrawn="1"/>
        </p:nvCxnSpPr>
        <p:spPr>
          <a:xfrm flipV="1">
            <a:off x="481914" y="5228163"/>
            <a:ext cx="1115391" cy="1"/>
          </a:xfrm>
          <a:prstGeom prst="line">
            <a:avLst/>
          </a:prstGeom>
          <a:noFill/>
          <a:ln w="76200">
            <a:gradFill>
              <a:gsLst>
                <a:gs pos="0">
                  <a:srgbClr val="5BBBEB"/>
                </a:gs>
                <a:gs pos="100000">
                  <a:srgbClr val="D1DD4A"/>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a:extLst>
              <a:ext uri="{FF2B5EF4-FFF2-40B4-BE49-F238E27FC236}">
                <a16:creationId xmlns:a16="http://schemas.microsoft.com/office/drawing/2014/main" id="{F3A21A6D-47E9-AA4A-BD60-81ADD4DE247C}"/>
              </a:ext>
            </a:extLst>
          </p:cNvPr>
          <p:cNvCxnSpPr>
            <a:cxnSpLocks/>
          </p:cNvCxnSpPr>
          <p:nvPr userDrawn="1"/>
        </p:nvCxnSpPr>
        <p:spPr>
          <a:xfrm>
            <a:off x="-24714" y="0"/>
            <a:ext cx="12229071" cy="12357"/>
          </a:xfrm>
          <a:prstGeom prst="line">
            <a:avLst/>
          </a:prstGeom>
          <a:ln w="127000">
            <a:gradFill>
              <a:gsLst>
                <a:gs pos="0">
                  <a:srgbClr val="22324E"/>
                </a:gs>
                <a:gs pos="75000">
                  <a:srgbClr val="8ABF2E"/>
                </a:gs>
                <a:gs pos="50000">
                  <a:srgbClr val="5BBBEB"/>
                </a:gs>
                <a:gs pos="25000">
                  <a:srgbClr val="007DD7"/>
                </a:gs>
                <a:gs pos="100000">
                  <a:srgbClr val="FFB000"/>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09936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5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20841" y="2344825"/>
            <a:ext cx="5775159" cy="2885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0"/>
          </p:nvPr>
        </p:nvSpPr>
        <p:spPr>
          <a:xfrm>
            <a:off x="336884" y="6347712"/>
            <a:ext cx="815148" cy="228600"/>
          </a:xfrm>
          <a:prstGeom prst="rect">
            <a:avLst/>
          </a:prstGeom>
        </p:spPr>
        <p:txBody>
          <a:bodyPr/>
          <a:lstStyle>
            <a:lvl1pPr algn="l">
              <a:defRPr>
                <a:solidFill>
                  <a:schemeClr val="tx1"/>
                </a:solidFill>
                <a:latin typeface="Arial" charset="0"/>
                <a:ea typeface="Arial" charset="0"/>
                <a:cs typeface="Arial" charset="0"/>
              </a:defRPr>
            </a:lvl1pPr>
          </a:lstStyle>
          <a:p>
            <a:pPr>
              <a:defRPr/>
            </a:pPr>
            <a:fld id="{55BD5FDF-1479-4CBA-B4F0-1ABFFDF89263}" type="slidenum">
              <a:rPr lang="en-US" smtClean="0"/>
              <a:pPr>
                <a:defRPr/>
              </a:pPr>
              <a:t>‹#›</a:t>
            </a:fld>
            <a:endParaRPr lang="en-US"/>
          </a:p>
        </p:txBody>
      </p:sp>
      <p:sp>
        <p:nvSpPr>
          <p:cNvPr id="9" name="Footer Placeholder 1"/>
          <p:cNvSpPr>
            <a:spLocks noGrp="1"/>
          </p:cNvSpPr>
          <p:nvPr>
            <p:ph type="ftr" sz="quarter" idx="12"/>
          </p:nvPr>
        </p:nvSpPr>
        <p:spPr>
          <a:xfrm>
            <a:off x="3352800" y="6338095"/>
            <a:ext cx="5486400" cy="249931"/>
          </a:xfrm>
          <a:prstGeom prst="rect">
            <a:avLst/>
          </a:prstGeom>
        </p:spPr>
        <p:txBody>
          <a:bodyPr/>
          <a:lstStyle>
            <a:lvl1pPr>
              <a:defRPr>
                <a:solidFill>
                  <a:schemeClr val="tx1"/>
                </a:solidFill>
                <a:latin typeface="Arial" charset="0"/>
                <a:ea typeface="Arial" charset="0"/>
                <a:cs typeface="Arial" charset="0"/>
              </a:defRPr>
            </a:lvl1pPr>
          </a:lstStyle>
          <a:p>
            <a:r>
              <a:rPr lang="en-US"/>
              <a:t>click to insert audience disclosure</a:t>
            </a:r>
          </a:p>
        </p:txBody>
      </p:sp>
      <p:sp>
        <p:nvSpPr>
          <p:cNvPr id="10" name="Text Placeholder 3"/>
          <p:cNvSpPr>
            <a:spLocks noGrp="1"/>
          </p:cNvSpPr>
          <p:nvPr>
            <p:ph type="body" sz="quarter" idx="14" hasCustomPrompt="1"/>
          </p:nvPr>
        </p:nvSpPr>
        <p:spPr>
          <a:xfrm>
            <a:off x="336883" y="5799264"/>
            <a:ext cx="8263420" cy="230832"/>
          </a:xfrm>
        </p:spPr>
        <p:txBody>
          <a:bodyPr wrap="square" anchor="b" anchorCtr="0">
            <a:spAutoFit/>
          </a:bodyPr>
          <a:lstStyle>
            <a:lvl1pPr marL="0" indent="0">
              <a:spcBef>
                <a:spcPts val="0"/>
              </a:spcBef>
              <a:buFont typeface="Arial" panose="020B0604020202020204" pitchFamily="34" charset="0"/>
              <a:buNone/>
              <a:defRPr sz="1000" baseline="0">
                <a:solidFill>
                  <a:schemeClr val="tx1">
                    <a:lumMod val="75000"/>
                    <a:lumOff val="25000"/>
                  </a:schemeClr>
                </a:solidFill>
                <a:latin typeface="Arial Narrow"/>
                <a:cs typeface="Arial Narrow"/>
              </a:defRPr>
            </a:lvl1pPr>
            <a:lvl2pPr marL="339725" indent="0">
              <a:buNone/>
              <a:defRPr sz="1000">
                <a:solidFill>
                  <a:schemeClr val="tx1">
                    <a:lumMod val="50000"/>
                    <a:lumOff val="50000"/>
                  </a:schemeClr>
                </a:solidFill>
                <a:latin typeface="+mj-lt"/>
              </a:defRPr>
            </a:lvl2pPr>
            <a:lvl3pPr marL="627063" indent="0">
              <a:buNone/>
              <a:defRPr sz="1000">
                <a:solidFill>
                  <a:schemeClr val="tx1">
                    <a:lumMod val="50000"/>
                    <a:lumOff val="50000"/>
                  </a:schemeClr>
                </a:solidFill>
                <a:latin typeface="+mj-lt"/>
              </a:defRPr>
            </a:lvl3pPr>
            <a:lvl4pPr marL="914400" indent="0">
              <a:buNone/>
              <a:defRPr sz="1000">
                <a:solidFill>
                  <a:schemeClr val="tx1">
                    <a:lumMod val="50000"/>
                    <a:lumOff val="50000"/>
                  </a:schemeClr>
                </a:solidFill>
                <a:latin typeface="+mj-lt"/>
              </a:defRPr>
            </a:lvl4pPr>
            <a:lvl5pPr marL="1031875" indent="0">
              <a:buNone/>
              <a:defRPr sz="1000">
                <a:solidFill>
                  <a:schemeClr val="tx1">
                    <a:lumMod val="50000"/>
                    <a:lumOff val="50000"/>
                  </a:schemeClr>
                </a:solidFill>
                <a:latin typeface="+mj-lt"/>
              </a:defRPr>
            </a:lvl5pPr>
          </a:lstStyle>
          <a:p>
            <a:pPr lvl="0"/>
            <a:r>
              <a:rPr lang="en-US"/>
              <a:t>add disclosures and footnotes here</a:t>
            </a:r>
          </a:p>
        </p:txBody>
      </p:sp>
      <p:sp>
        <p:nvSpPr>
          <p:cNvPr id="7" name="Picture Placeholder 5">
            <a:extLst>
              <a:ext uri="{FF2B5EF4-FFF2-40B4-BE49-F238E27FC236}">
                <a16:creationId xmlns:a16="http://schemas.microsoft.com/office/drawing/2014/main" id="{05A8A72A-934D-4014-B264-E11A1DE42128}"/>
              </a:ext>
            </a:extLst>
          </p:cNvPr>
          <p:cNvSpPr>
            <a:spLocks noGrp="1"/>
          </p:cNvSpPr>
          <p:nvPr>
            <p:ph type="pic" sz="quarter" idx="15" hasCustomPrompt="1"/>
          </p:nvPr>
        </p:nvSpPr>
        <p:spPr>
          <a:xfrm>
            <a:off x="0" y="0"/>
            <a:ext cx="12192000" cy="2027209"/>
          </a:xfrm>
          <a:solidFill>
            <a:schemeClr val="bg2">
              <a:lumMod val="90000"/>
            </a:schemeClr>
          </a:solidFill>
        </p:spPr>
        <p:txBody>
          <a:bodyPr anchor="ctr" anchorCtr="1"/>
          <a:lstStyle>
            <a:lvl1pPr marL="0" indent="0" algn="ctr">
              <a:buFontTx/>
              <a:buNone/>
              <a:defRPr baseline="0"/>
            </a:lvl1pPr>
          </a:lstStyle>
          <a:p>
            <a:r>
              <a:rPr lang="en-US"/>
              <a:t>click to add your own image</a:t>
            </a:r>
          </a:p>
        </p:txBody>
      </p:sp>
      <p:sp>
        <p:nvSpPr>
          <p:cNvPr id="2" name="Title 1"/>
          <p:cNvSpPr>
            <a:spLocks noGrp="1"/>
          </p:cNvSpPr>
          <p:nvPr>
            <p:ph type="title"/>
          </p:nvPr>
        </p:nvSpPr>
        <p:spPr>
          <a:xfrm>
            <a:off x="0" y="1193729"/>
            <a:ext cx="11550316" cy="833480"/>
          </a:xfrm>
        </p:spPr>
        <p:txBody>
          <a:bodyPr/>
          <a:lstStyle>
            <a:lvl1pPr>
              <a:defRPr>
                <a:solidFill>
                  <a:srgbClr val="0079C1"/>
                </a:solidFill>
              </a:defRPr>
            </a:lvl1pPr>
          </a:lstStyle>
          <a:p>
            <a:r>
              <a:rPr lang="en-US"/>
              <a:t>Click to edit Master title style</a:t>
            </a:r>
          </a:p>
        </p:txBody>
      </p:sp>
    </p:spTree>
    <p:extLst>
      <p:ext uri="{BB962C8B-B14F-4D97-AF65-F5344CB8AC3E}">
        <p14:creationId xmlns:p14="http://schemas.microsoft.com/office/powerpoint/2010/main" val="39601843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6883" y="1380782"/>
            <a:ext cx="544607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79524" y="1380782"/>
            <a:ext cx="580767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0"/>
          </p:nvPr>
        </p:nvSpPr>
        <p:spPr>
          <a:xfrm>
            <a:off x="336884" y="6347712"/>
            <a:ext cx="815148" cy="228600"/>
          </a:xfrm>
          <a:prstGeom prst="rect">
            <a:avLst/>
          </a:prstGeom>
        </p:spPr>
        <p:txBody>
          <a:bodyPr/>
          <a:lstStyle>
            <a:lvl1pPr algn="l">
              <a:defRPr>
                <a:solidFill>
                  <a:schemeClr val="tx1"/>
                </a:solidFill>
                <a:latin typeface="Arial" charset="0"/>
                <a:ea typeface="Arial" charset="0"/>
                <a:cs typeface="Arial" charset="0"/>
              </a:defRPr>
            </a:lvl1pPr>
          </a:lstStyle>
          <a:p>
            <a:pPr>
              <a:defRPr/>
            </a:pPr>
            <a:fld id="{55BD5FDF-1479-4CBA-B4F0-1ABFFDF89263}" type="slidenum">
              <a:rPr lang="en-US" smtClean="0"/>
              <a:pPr>
                <a:defRPr/>
              </a:pPr>
              <a:t>‹#›</a:t>
            </a:fld>
            <a:endParaRPr lang="en-US"/>
          </a:p>
        </p:txBody>
      </p:sp>
      <p:sp>
        <p:nvSpPr>
          <p:cNvPr id="9" name="Footer Placeholder 1"/>
          <p:cNvSpPr>
            <a:spLocks noGrp="1"/>
          </p:cNvSpPr>
          <p:nvPr>
            <p:ph type="ftr" sz="quarter" idx="12"/>
          </p:nvPr>
        </p:nvSpPr>
        <p:spPr>
          <a:xfrm>
            <a:off x="3352800" y="6338095"/>
            <a:ext cx="5486400" cy="249931"/>
          </a:xfrm>
          <a:prstGeom prst="rect">
            <a:avLst/>
          </a:prstGeom>
        </p:spPr>
        <p:txBody>
          <a:bodyPr/>
          <a:lstStyle>
            <a:lvl1pPr>
              <a:defRPr>
                <a:solidFill>
                  <a:schemeClr val="tx1"/>
                </a:solidFill>
                <a:latin typeface="Arial" charset="0"/>
                <a:ea typeface="Arial" charset="0"/>
                <a:cs typeface="Arial" charset="0"/>
              </a:defRPr>
            </a:lvl1pPr>
          </a:lstStyle>
          <a:p>
            <a:r>
              <a:rPr lang="en-US"/>
              <a:t>click to insert audience disclosure</a:t>
            </a:r>
          </a:p>
        </p:txBody>
      </p:sp>
      <p:sp>
        <p:nvSpPr>
          <p:cNvPr id="10" name="Text Placeholder 3"/>
          <p:cNvSpPr>
            <a:spLocks noGrp="1"/>
          </p:cNvSpPr>
          <p:nvPr>
            <p:ph type="body" sz="quarter" idx="14" hasCustomPrompt="1"/>
          </p:nvPr>
        </p:nvSpPr>
        <p:spPr>
          <a:xfrm>
            <a:off x="336883" y="5799264"/>
            <a:ext cx="8263420" cy="230832"/>
          </a:xfrm>
        </p:spPr>
        <p:txBody>
          <a:bodyPr wrap="square" anchor="b" anchorCtr="0">
            <a:spAutoFit/>
          </a:bodyPr>
          <a:lstStyle>
            <a:lvl1pPr marL="0" indent="0">
              <a:spcBef>
                <a:spcPts val="0"/>
              </a:spcBef>
              <a:buFont typeface="Arial" panose="020B0604020202020204" pitchFamily="34" charset="0"/>
              <a:buNone/>
              <a:defRPr sz="1000" baseline="0">
                <a:solidFill>
                  <a:schemeClr val="tx1">
                    <a:lumMod val="75000"/>
                    <a:lumOff val="25000"/>
                  </a:schemeClr>
                </a:solidFill>
                <a:latin typeface="Arial Narrow"/>
                <a:cs typeface="Arial Narrow"/>
              </a:defRPr>
            </a:lvl1pPr>
            <a:lvl2pPr marL="339725" indent="0">
              <a:buNone/>
              <a:defRPr sz="1000">
                <a:solidFill>
                  <a:schemeClr val="tx1">
                    <a:lumMod val="50000"/>
                    <a:lumOff val="50000"/>
                  </a:schemeClr>
                </a:solidFill>
                <a:latin typeface="+mj-lt"/>
              </a:defRPr>
            </a:lvl2pPr>
            <a:lvl3pPr marL="627063" indent="0">
              <a:buNone/>
              <a:defRPr sz="1000">
                <a:solidFill>
                  <a:schemeClr val="tx1">
                    <a:lumMod val="50000"/>
                    <a:lumOff val="50000"/>
                  </a:schemeClr>
                </a:solidFill>
                <a:latin typeface="+mj-lt"/>
              </a:defRPr>
            </a:lvl3pPr>
            <a:lvl4pPr marL="914400" indent="0">
              <a:buNone/>
              <a:defRPr sz="1000">
                <a:solidFill>
                  <a:schemeClr val="tx1">
                    <a:lumMod val="50000"/>
                    <a:lumOff val="50000"/>
                  </a:schemeClr>
                </a:solidFill>
                <a:latin typeface="+mj-lt"/>
              </a:defRPr>
            </a:lvl4pPr>
            <a:lvl5pPr marL="1031875" indent="0">
              <a:buNone/>
              <a:defRPr sz="1000">
                <a:solidFill>
                  <a:schemeClr val="tx1">
                    <a:lumMod val="50000"/>
                    <a:lumOff val="50000"/>
                  </a:schemeClr>
                </a:solidFill>
                <a:latin typeface="+mj-lt"/>
              </a:defRPr>
            </a:lvl5pPr>
          </a:lstStyle>
          <a:p>
            <a:pPr lvl="0"/>
            <a:r>
              <a:rPr lang="en-US"/>
              <a:t>add disclosures and footnotes here</a:t>
            </a:r>
          </a:p>
        </p:txBody>
      </p:sp>
    </p:spTree>
    <p:extLst>
      <p:ext uri="{BB962C8B-B14F-4D97-AF65-F5344CB8AC3E}">
        <p14:creationId xmlns:p14="http://schemas.microsoft.com/office/powerpoint/2010/main" val="27723113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6883" y="1380782"/>
            <a:ext cx="544607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0"/>
          </p:nvPr>
        </p:nvSpPr>
        <p:spPr>
          <a:xfrm>
            <a:off x="336884" y="6347712"/>
            <a:ext cx="815148" cy="228600"/>
          </a:xfrm>
          <a:prstGeom prst="rect">
            <a:avLst/>
          </a:prstGeom>
        </p:spPr>
        <p:txBody>
          <a:bodyPr/>
          <a:lstStyle>
            <a:lvl1pPr algn="l">
              <a:defRPr>
                <a:solidFill>
                  <a:schemeClr val="tx1"/>
                </a:solidFill>
                <a:latin typeface="Arial" charset="0"/>
                <a:ea typeface="Arial" charset="0"/>
                <a:cs typeface="Arial" charset="0"/>
              </a:defRPr>
            </a:lvl1pPr>
          </a:lstStyle>
          <a:p>
            <a:pPr>
              <a:defRPr/>
            </a:pPr>
            <a:fld id="{55BD5FDF-1479-4CBA-B4F0-1ABFFDF89263}" type="slidenum">
              <a:rPr lang="en-US" smtClean="0"/>
              <a:pPr>
                <a:defRPr/>
              </a:pPr>
              <a:t>‹#›</a:t>
            </a:fld>
            <a:endParaRPr lang="en-US"/>
          </a:p>
        </p:txBody>
      </p:sp>
      <p:sp>
        <p:nvSpPr>
          <p:cNvPr id="9" name="Footer Placeholder 1"/>
          <p:cNvSpPr>
            <a:spLocks noGrp="1"/>
          </p:cNvSpPr>
          <p:nvPr>
            <p:ph type="ftr" sz="quarter" idx="12"/>
          </p:nvPr>
        </p:nvSpPr>
        <p:spPr>
          <a:xfrm>
            <a:off x="3352800" y="6338095"/>
            <a:ext cx="5486400" cy="249931"/>
          </a:xfrm>
          <a:prstGeom prst="rect">
            <a:avLst/>
          </a:prstGeom>
        </p:spPr>
        <p:txBody>
          <a:bodyPr/>
          <a:lstStyle>
            <a:lvl1pPr>
              <a:defRPr>
                <a:solidFill>
                  <a:schemeClr val="tx1"/>
                </a:solidFill>
                <a:latin typeface="Arial" charset="0"/>
                <a:ea typeface="Arial" charset="0"/>
                <a:cs typeface="Arial" charset="0"/>
              </a:defRPr>
            </a:lvl1pPr>
          </a:lstStyle>
          <a:p>
            <a:r>
              <a:rPr lang="en-US"/>
              <a:t>click to insert audience disclosure</a:t>
            </a:r>
          </a:p>
        </p:txBody>
      </p:sp>
      <p:sp>
        <p:nvSpPr>
          <p:cNvPr id="10" name="Text Placeholder 3"/>
          <p:cNvSpPr>
            <a:spLocks noGrp="1"/>
          </p:cNvSpPr>
          <p:nvPr>
            <p:ph type="body" sz="quarter" idx="14" hasCustomPrompt="1"/>
          </p:nvPr>
        </p:nvSpPr>
        <p:spPr>
          <a:xfrm>
            <a:off x="336883" y="5799264"/>
            <a:ext cx="8263420" cy="230832"/>
          </a:xfrm>
        </p:spPr>
        <p:txBody>
          <a:bodyPr wrap="square" anchor="b" anchorCtr="0">
            <a:spAutoFit/>
          </a:bodyPr>
          <a:lstStyle>
            <a:lvl1pPr marL="0" indent="0">
              <a:spcBef>
                <a:spcPts val="0"/>
              </a:spcBef>
              <a:buFont typeface="Arial" panose="020B0604020202020204" pitchFamily="34" charset="0"/>
              <a:buNone/>
              <a:defRPr sz="1000" baseline="0">
                <a:solidFill>
                  <a:schemeClr val="tx1">
                    <a:lumMod val="75000"/>
                    <a:lumOff val="25000"/>
                  </a:schemeClr>
                </a:solidFill>
                <a:latin typeface="Arial Narrow"/>
                <a:cs typeface="Arial Narrow"/>
              </a:defRPr>
            </a:lvl1pPr>
            <a:lvl2pPr marL="339725" indent="0">
              <a:buNone/>
              <a:defRPr sz="1000">
                <a:solidFill>
                  <a:schemeClr val="tx1">
                    <a:lumMod val="50000"/>
                    <a:lumOff val="50000"/>
                  </a:schemeClr>
                </a:solidFill>
                <a:latin typeface="+mj-lt"/>
              </a:defRPr>
            </a:lvl2pPr>
            <a:lvl3pPr marL="627063" indent="0">
              <a:buNone/>
              <a:defRPr sz="1000">
                <a:solidFill>
                  <a:schemeClr val="tx1">
                    <a:lumMod val="50000"/>
                    <a:lumOff val="50000"/>
                  </a:schemeClr>
                </a:solidFill>
                <a:latin typeface="+mj-lt"/>
              </a:defRPr>
            </a:lvl3pPr>
            <a:lvl4pPr marL="914400" indent="0">
              <a:buNone/>
              <a:defRPr sz="1000">
                <a:solidFill>
                  <a:schemeClr val="tx1">
                    <a:lumMod val="50000"/>
                    <a:lumOff val="50000"/>
                  </a:schemeClr>
                </a:solidFill>
                <a:latin typeface="+mj-lt"/>
              </a:defRPr>
            </a:lvl4pPr>
            <a:lvl5pPr marL="1031875" indent="0">
              <a:buNone/>
              <a:defRPr sz="1000">
                <a:solidFill>
                  <a:schemeClr val="tx1">
                    <a:lumMod val="50000"/>
                    <a:lumOff val="50000"/>
                  </a:schemeClr>
                </a:solidFill>
                <a:latin typeface="+mj-lt"/>
              </a:defRPr>
            </a:lvl5pPr>
          </a:lstStyle>
          <a:p>
            <a:pPr lvl="0"/>
            <a:r>
              <a:rPr lang="en-US"/>
              <a:t>add disclosures and footnotes here</a:t>
            </a:r>
          </a:p>
        </p:txBody>
      </p:sp>
      <p:sp>
        <p:nvSpPr>
          <p:cNvPr id="11" name="Picture Placeholder 5"/>
          <p:cNvSpPr>
            <a:spLocks noGrp="1"/>
          </p:cNvSpPr>
          <p:nvPr>
            <p:ph type="pic" sz="quarter" idx="15" hasCustomPrompt="1"/>
          </p:nvPr>
        </p:nvSpPr>
        <p:spPr>
          <a:xfrm>
            <a:off x="5968314" y="1380783"/>
            <a:ext cx="5832389" cy="4351338"/>
          </a:xfrm>
          <a:solidFill>
            <a:schemeClr val="bg2">
              <a:lumMod val="90000"/>
            </a:schemeClr>
          </a:solidFill>
        </p:spPr>
        <p:txBody>
          <a:bodyPr anchor="ctr" anchorCtr="1"/>
          <a:lstStyle>
            <a:lvl1pPr marL="0" indent="0" algn="ctr">
              <a:buFontTx/>
              <a:buNone/>
              <a:defRPr baseline="0"/>
            </a:lvl1pPr>
          </a:lstStyle>
          <a:p>
            <a:r>
              <a:rPr lang="en-US"/>
              <a:t>click to add your own image</a:t>
            </a:r>
          </a:p>
        </p:txBody>
      </p:sp>
    </p:spTree>
    <p:extLst>
      <p:ext uri="{BB962C8B-B14F-4D97-AF65-F5344CB8AC3E}">
        <p14:creationId xmlns:p14="http://schemas.microsoft.com/office/powerpoint/2010/main" val="4268959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6884" y="365126"/>
            <a:ext cx="5446078" cy="833480"/>
          </a:xfrm>
        </p:spPr>
        <p:txBody>
          <a:bodyPr/>
          <a:lstStyle/>
          <a:p>
            <a:r>
              <a:rPr lang="en-US"/>
              <a:t>Click to edit Master title style</a:t>
            </a:r>
          </a:p>
        </p:txBody>
      </p:sp>
      <p:sp>
        <p:nvSpPr>
          <p:cNvPr id="3" name="Content Placeholder 2"/>
          <p:cNvSpPr>
            <a:spLocks noGrp="1"/>
          </p:cNvSpPr>
          <p:nvPr>
            <p:ph sz="half" idx="1"/>
          </p:nvPr>
        </p:nvSpPr>
        <p:spPr>
          <a:xfrm>
            <a:off x="336883" y="1853514"/>
            <a:ext cx="5446079" cy="3878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0"/>
          </p:nvPr>
        </p:nvSpPr>
        <p:spPr>
          <a:xfrm>
            <a:off x="336884" y="6347711"/>
            <a:ext cx="404521" cy="264311"/>
          </a:xfrm>
          <a:prstGeom prst="rect">
            <a:avLst/>
          </a:prstGeom>
        </p:spPr>
        <p:txBody>
          <a:bodyPr/>
          <a:lstStyle>
            <a:lvl1pPr algn="l">
              <a:defRPr>
                <a:solidFill>
                  <a:schemeClr val="tx1"/>
                </a:solidFill>
                <a:latin typeface="Arial" charset="0"/>
                <a:ea typeface="Arial" charset="0"/>
                <a:cs typeface="Arial" charset="0"/>
              </a:defRPr>
            </a:lvl1pPr>
          </a:lstStyle>
          <a:p>
            <a:pPr>
              <a:defRPr/>
            </a:pPr>
            <a:fld id="{55BD5FDF-1479-4CBA-B4F0-1ABFFDF89263}" type="slidenum">
              <a:rPr lang="en-US" smtClean="0"/>
              <a:pPr>
                <a:defRPr/>
              </a:pPr>
              <a:t>‹#›</a:t>
            </a:fld>
            <a:endParaRPr lang="en-US"/>
          </a:p>
        </p:txBody>
      </p:sp>
      <p:sp>
        <p:nvSpPr>
          <p:cNvPr id="9" name="Footer Placeholder 1"/>
          <p:cNvSpPr>
            <a:spLocks noGrp="1"/>
          </p:cNvSpPr>
          <p:nvPr>
            <p:ph type="ftr" sz="quarter" idx="12"/>
          </p:nvPr>
        </p:nvSpPr>
        <p:spPr>
          <a:xfrm>
            <a:off x="832021" y="6347711"/>
            <a:ext cx="3455774" cy="264311"/>
          </a:xfrm>
          <a:prstGeom prst="rect">
            <a:avLst/>
          </a:prstGeom>
        </p:spPr>
        <p:txBody>
          <a:bodyPr/>
          <a:lstStyle>
            <a:lvl1pPr>
              <a:defRPr>
                <a:solidFill>
                  <a:schemeClr val="tx1"/>
                </a:solidFill>
                <a:latin typeface="Arial" charset="0"/>
                <a:ea typeface="Arial" charset="0"/>
                <a:cs typeface="Arial" charset="0"/>
              </a:defRPr>
            </a:lvl1pPr>
          </a:lstStyle>
          <a:p>
            <a:r>
              <a:rPr lang="en-US"/>
              <a:t>click to insert audience disclosure</a:t>
            </a:r>
          </a:p>
        </p:txBody>
      </p:sp>
      <p:sp>
        <p:nvSpPr>
          <p:cNvPr id="10" name="Text Placeholder 3"/>
          <p:cNvSpPr>
            <a:spLocks noGrp="1"/>
          </p:cNvSpPr>
          <p:nvPr>
            <p:ph type="body" sz="quarter" idx="14" hasCustomPrompt="1"/>
          </p:nvPr>
        </p:nvSpPr>
        <p:spPr>
          <a:xfrm>
            <a:off x="336882" y="5799263"/>
            <a:ext cx="5446079" cy="230832"/>
          </a:xfrm>
        </p:spPr>
        <p:txBody>
          <a:bodyPr wrap="square" anchor="b" anchorCtr="0">
            <a:spAutoFit/>
          </a:bodyPr>
          <a:lstStyle>
            <a:lvl1pPr marL="0" indent="0">
              <a:spcBef>
                <a:spcPts val="0"/>
              </a:spcBef>
              <a:buFont typeface="Arial" panose="020B0604020202020204" pitchFamily="34" charset="0"/>
              <a:buNone/>
              <a:defRPr sz="1000" baseline="0">
                <a:solidFill>
                  <a:schemeClr val="tx1">
                    <a:lumMod val="75000"/>
                    <a:lumOff val="25000"/>
                  </a:schemeClr>
                </a:solidFill>
                <a:latin typeface="Arial Narrow"/>
                <a:cs typeface="Arial Narrow"/>
              </a:defRPr>
            </a:lvl1pPr>
            <a:lvl2pPr marL="339725" indent="0">
              <a:buNone/>
              <a:defRPr sz="1000">
                <a:solidFill>
                  <a:schemeClr val="tx1">
                    <a:lumMod val="50000"/>
                    <a:lumOff val="50000"/>
                  </a:schemeClr>
                </a:solidFill>
                <a:latin typeface="+mj-lt"/>
              </a:defRPr>
            </a:lvl2pPr>
            <a:lvl3pPr marL="627063" indent="0">
              <a:buNone/>
              <a:defRPr sz="1000">
                <a:solidFill>
                  <a:schemeClr val="tx1">
                    <a:lumMod val="50000"/>
                    <a:lumOff val="50000"/>
                  </a:schemeClr>
                </a:solidFill>
                <a:latin typeface="+mj-lt"/>
              </a:defRPr>
            </a:lvl3pPr>
            <a:lvl4pPr marL="914400" indent="0">
              <a:buNone/>
              <a:defRPr sz="1000">
                <a:solidFill>
                  <a:schemeClr val="tx1">
                    <a:lumMod val="50000"/>
                    <a:lumOff val="50000"/>
                  </a:schemeClr>
                </a:solidFill>
                <a:latin typeface="+mj-lt"/>
              </a:defRPr>
            </a:lvl4pPr>
            <a:lvl5pPr marL="1031875" indent="0">
              <a:buNone/>
              <a:defRPr sz="1000">
                <a:solidFill>
                  <a:schemeClr val="tx1">
                    <a:lumMod val="50000"/>
                    <a:lumOff val="50000"/>
                  </a:schemeClr>
                </a:solidFill>
                <a:latin typeface="+mj-lt"/>
              </a:defRPr>
            </a:lvl5pPr>
          </a:lstStyle>
          <a:p>
            <a:pPr lvl="0"/>
            <a:r>
              <a:rPr lang="en-US"/>
              <a:t>add disclosures and footnotes here</a:t>
            </a:r>
          </a:p>
        </p:txBody>
      </p:sp>
      <p:sp>
        <p:nvSpPr>
          <p:cNvPr id="11" name="Picture Placeholder 5"/>
          <p:cNvSpPr>
            <a:spLocks noGrp="1"/>
          </p:cNvSpPr>
          <p:nvPr>
            <p:ph type="pic" sz="quarter" idx="15" hasCustomPrompt="1"/>
          </p:nvPr>
        </p:nvSpPr>
        <p:spPr>
          <a:xfrm>
            <a:off x="6087583" y="0"/>
            <a:ext cx="6104417" cy="6858000"/>
          </a:xfrm>
          <a:solidFill>
            <a:schemeClr val="bg2">
              <a:lumMod val="90000"/>
            </a:schemeClr>
          </a:solidFill>
        </p:spPr>
        <p:txBody>
          <a:bodyPr anchor="ctr" anchorCtr="1"/>
          <a:lstStyle>
            <a:lvl1pPr marL="0" indent="0" algn="ctr">
              <a:buFontTx/>
              <a:buNone/>
              <a:defRPr baseline="0"/>
            </a:lvl1pPr>
          </a:lstStyle>
          <a:p>
            <a:r>
              <a:rPr lang="en-US"/>
              <a:t>click to add your own image</a:t>
            </a:r>
          </a:p>
        </p:txBody>
      </p:sp>
    </p:spTree>
    <p:extLst>
      <p:ext uri="{BB962C8B-B14F-4D97-AF65-F5344CB8AC3E}">
        <p14:creationId xmlns:p14="http://schemas.microsoft.com/office/powerpoint/2010/main" val="1589149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4052" y="365126"/>
            <a:ext cx="5446078" cy="833480"/>
          </a:xfrm>
        </p:spPr>
        <p:txBody>
          <a:bodyPr/>
          <a:lstStyle/>
          <a:p>
            <a:r>
              <a:rPr lang="en-US"/>
              <a:t>Click to edit Master title style</a:t>
            </a:r>
          </a:p>
        </p:txBody>
      </p:sp>
      <p:sp>
        <p:nvSpPr>
          <p:cNvPr id="3" name="Content Placeholder 2"/>
          <p:cNvSpPr>
            <a:spLocks noGrp="1"/>
          </p:cNvSpPr>
          <p:nvPr>
            <p:ph sz="half" idx="1"/>
          </p:nvPr>
        </p:nvSpPr>
        <p:spPr>
          <a:xfrm>
            <a:off x="6404051" y="1853514"/>
            <a:ext cx="5446079" cy="3878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0"/>
          </p:nvPr>
        </p:nvSpPr>
        <p:spPr>
          <a:xfrm>
            <a:off x="6404052" y="6359903"/>
            <a:ext cx="404521" cy="264311"/>
          </a:xfrm>
          <a:prstGeom prst="rect">
            <a:avLst/>
          </a:prstGeom>
        </p:spPr>
        <p:txBody>
          <a:bodyPr/>
          <a:lstStyle>
            <a:lvl1pPr algn="l">
              <a:defRPr>
                <a:solidFill>
                  <a:schemeClr val="tx1"/>
                </a:solidFill>
                <a:latin typeface="Arial" charset="0"/>
                <a:ea typeface="Arial" charset="0"/>
                <a:cs typeface="Arial" charset="0"/>
              </a:defRPr>
            </a:lvl1pPr>
          </a:lstStyle>
          <a:p>
            <a:pPr>
              <a:defRPr/>
            </a:pPr>
            <a:fld id="{55BD5FDF-1479-4CBA-B4F0-1ABFFDF89263}" type="slidenum">
              <a:rPr lang="en-US" smtClean="0"/>
              <a:pPr>
                <a:defRPr/>
              </a:pPr>
              <a:t>‹#›</a:t>
            </a:fld>
            <a:endParaRPr lang="en-US"/>
          </a:p>
        </p:txBody>
      </p:sp>
      <p:sp>
        <p:nvSpPr>
          <p:cNvPr id="9" name="Footer Placeholder 1"/>
          <p:cNvSpPr>
            <a:spLocks noGrp="1"/>
          </p:cNvSpPr>
          <p:nvPr>
            <p:ph type="ftr" sz="quarter" idx="12"/>
          </p:nvPr>
        </p:nvSpPr>
        <p:spPr>
          <a:xfrm>
            <a:off x="6899189" y="6359903"/>
            <a:ext cx="3455774" cy="264311"/>
          </a:xfrm>
          <a:prstGeom prst="rect">
            <a:avLst/>
          </a:prstGeom>
        </p:spPr>
        <p:txBody>
          <a:bodyPr/>
          <a:lstStyle>
            <a:lvl1pPr>
              <a:defRPr>
                <a:solidFill>
                  <a:schemeClr val="tx1"/>
                </a:solidFill>
                <a:latin typeface="Arial" charset="0"/>
                <a:ea typeface="Arial" charset="0"/>
                <a:cs typeface="Arial" charset="0"/>
              </a:defRPr>
            </a:lvl1pPr>
          </a:lstStyle>
          <a:p>
            <a:r>
              <a:rPr lang="en-US"/>
              <a:t>click to insert audience disclosure</a:t>
            </a:r>
          </a:p>
        </p:txBody>
      </p:sp>
      <p:sp>
        <p:nvSpPr>
          <p:cNvPr id="10" name="Text Placeholder 3"/>
          <p:cNvSpPr>
            <a:spLocks noGrp="1"/>
          </p:cNvSpPr>
          <p:nvPr>
            <p:ph type="body" sz="quarter" idx="14" hasCustomPrompt="1"/>
          </p:nvPr>
        </p:nvSpPr>
        <p:spPr>
          <a:xfrm>
            <a:off x="6404050" y="5799263"/>
            <a:ext cx="5446079" cy="230832"/>
          </a:xfrm>
        </p:spPr>
        <p:txBody>
          <a:bodyPr wrap="square" anchor="b" anchorCtr="0">
            <a:spAutoFit/>
          </a:bodyPr>
          <a:lstStyle>
            <a:lvl1pPr marL="0" indent="0">
              <a:spcBef>
                <a:spcPts val="0"/>
              </a:spcBef>
              <a:buFont typeface="Arial" panose="020B0604020202020204" pitchFamily="34" charset="0"/>
              <a:buNone/>
              <a:defRPr sz="1000" baseline="0">
                <a:solidFill>
                  <a:schemeClr val="tx1">
                    <a:lumMod val="75000"/>
                    <a:lumOff val="25000"/>
                  </a:schemeClr>
                </a:solidFill>
                <a:latin typeface="Arial Narrow"/>
                <a:cs typeface="Arial Narrow"/>
              </a:defRPr>
            </a:lvl1pPr>
            <a:lvl2pPr marL="339725" indent="0">
              <a:buNone/>
              <a:defRPr sz="1000">
                <a:solidFill>
                  <a:schemeClr val="tx1">
                    <a:lumMod val="50000"/>
                    <a:lumOff val="50000"/>
                  </a:schemeClr>
                </a:solidFill>
                <a:latin typeface="+mj-lt"/>
              </a:defRPr>
            </a:lvl2pPr>
            <a:lvl3pPr marL="627063" indent="0">
              <a:buNone/>
              <a:defRPr sz="1000">
                <a:solidFill>
                  <a:schemeClr val="tx1">
                    <a:lumMod val="50000"/>
                    <a:lumOff val="50000"/>
                  </a:schemeClr>
                </a:solidFill>
                <a:latin typeface="+mj-lt"/>
              </a:defRPr>
            </a:lvl3pPr>
            <a:lvl4pPr marL="914400" indent="0">
              <a:buNone/>
              <a:defRPr sz="1000">
                <a:solidFill>
                  <a:schemeClr val="tx1">
                    <a:lumMod val="50000"/>
                    <a:lumOff val="50000"/>
                  </a:schemeClr>
                </a:solidFill>
                <a:latin typeface="+mj-lt"/>
              </a:defRPr>
            </a:lvl4pPr>
            <a:lvl5pPr marL="1031875" indent="0">
              <a:buNone/>
              <a:defRPr sz="1000">
                <a:solidFill>
                  <a:schemeClr val="tx1">
                    <a:lumMod val="50000"/>
                    <a:lumOff val="50000"/>
                  </a:schemeClr>
                </a:solidFill>
                <a:latin typeface="+mj-lt"/>
              </a:defRPr>
            </a:lvl5pPr>
          </a:lstStyle>
          <a:p>
            <a:pPr lvl="0"/>
            <a:r>
              <a:rPr lang="en-US"/>
              <a:t>add disclosures and footnotes here</a:t>
            </a:r>
          </a:p>
        </p:txBody>
      </p:sp>
      <p:sp>
        <p:nvSpPr>
          <p:cNvPr id="7" name="Picture Placeholder 5"/>
          <p:cNvSpPr>
            <a:spLocks noGrp="1"/>
          </p:cNvSpPr>
          <p:nvPr>
            <p:ph type="pic" sz="quarter" idx="15" hasCustomPrompt="1"/>
          </p:nvPr>
        </p:nvSpPr>
        <p:spPr>
          <a:xfrm>
            <a:off x="0" y="0"/>
            <a:ext cx="6104417" cy="6858000"/>
          </a:xfrm>
          <a:solidFill>
            <a:schemeClr val="bg2">
              <a:lumMod val="90000"/>
            </a:schemeClr>
          </a:solidFill>
        </p:spPr>
        <p:txBody>
          <a:bodyPr anchor="ctr" anchorCtr="1"/>
          <a:lstStyle>
            <a:lvl1pPr marL="0" indent="0" algn="ctr">
              <a:buFontTx/>
              <a:buNone/>
              <a:defRPr baseline="0"/>
            </a:lvl1pPr>
          </a:lstStyle>
          <a:p>
            <a:r>
              <a:rPr lang="en-US"/>
              <a:t>click to add your own image</a:t>
            </a:r>
          </a:p>
        </p:txBody>
      </p:sp>
    </p:spTree>
    <p:extLst>
      <p:ext uri="{BB962C8B-B14F-4D97-AF65-F5344CB8AC3E}">
        <p14:creationId xmlns:p14="http://schemas.microsoft.com/office/powerpoint/2010/main" val="31579353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2"/>
          <p:cNvSpPr>
            <a:spLocks noGrp="1"/>
          </p:cNvSpPr>
          <p:nvPr>
            <p:ph type="sldNum" sz="quarter" idx="10"/>
          </p:nvPr>
        </p:nvSpPr>
        <p:spPr>
          <a:xfrm>
            <a:off x="336884" y="6384288"/>
            <a:ext cx="815148" cy="228600"/>
          </a:xfrm>
          <a:prstGeom prst="rect">
            <a:avLst/>
          </a:prstGeom>
        </p:spPr>
        <p:txBody>
          <a:bodyPr/>
          <a:lstStyle>
            <a:lvl1pPr algn="l">
              <a:defRPr>
                <a:solidFill>
                  <a:schemeClr val="bg1"/>
                </a:solidFill>
                <a:latin typeface="Arial" charset="0"/>
                <a:ea typeface="Arial" charset="0"/>
                <a:cs typeface="Arial" charset="0"/>
              </a:defRPr>
            </a:lvl1pPr>
          </a:lstStyle>
          <a:p>
            <a:pPr>
              <a:defRPr/>
            </a:pPr>
            <a:fld id="{55BD5FDF-1479-4CBA-B4F0-1ABFFDF89263}" type="slidenum">
              <a:rPr lang="en-US" smtClean="0">
                <a:solidFill>
                  <a:srgbClr val="FFFFFF"/>
                </a:solidFill>
              </a:rPr>
              <a:pPr>
                <a:defRPr/>
              </a:pPr>
              <a:t>‹#›</a:t>
            </a:fld>
            <a:endParaRPr lang="en-US">
              <a:solidFill>
                <a:srgbClr val="FFFFFF"/>
              </a:solidFill>
            </a:endParaRPr>
          </a:p>
        </p:txBody>
      </p:sp>
      <p:pic>
        <p:nvPicPr>
          <p:cNvPr id="6" name="Picture 5" descr="SymetraLogo_pri_des_white.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644775" y="520975"/>
            <a:ext cx="3149600" cy="1963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a:spLocks noChangeArrowheads="1"/>
          </p:cNvSpPr>
          <p:nvPr userDrawn="1"/>
        </p:nvSpPr>
        <p:spPr bwMode="auto">
          <a:xfrm>
            <a:off x="1524000" y="6313922"/>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fontAlgn="base" hangingPunct="1">
              <a:spcBef>
                <a:spcPct val="0"/>
              </a:spcBef>
              <a:spcAft>
                <a:spcPct val="0"/>
              </a:spcAft>
            </a:pPr>
            <a:endParaRPr lang="en-US" sz="1000">
              <a:solidFill>
                <a:srgbClr val="FFFFFF"/>
              </a:solidFill>
              <a:latin typeface="Arial" pitchFamily="34" charset="0"/>
              <a:ea typeface="ＭＳ Ｐゴシック"/>
              <a:cs typeface="Arial" pitchFamily="34" charset="0"/>
            </a:endParaRPr>
          </a:p>
          <a:p>
            <a:pPr algn="ctr" eaLnBrk="1" fontAlgn="base" hangingPunct="1">
              <a:spcBef>
                <a:spcPct val="0"/>
              </a:spcBef>
              <a:spcAft>
                <a:spcPct val="0"/>
              </a:spcAft>
            </a:pPr>
            <a:r>
              <a:rPr lang="en-US" sz="800">
                <a:solidFill>
                  <a:srgbClr val="FFFFFF"/>
                </a:solidFill>
                <a:latin typeface="Arial" pitchFamily="34" charset="0"/>
                <a:ea typeface="ＭＳ Ｐゴシック"/>
                <a:cs typeface="Arial" pitchFamily="34" charset="0"/>
              </a:rPr>
              <a:t>Symetra</a:t>
            </a:r>
            <a:r>
              <a:rPr lang="en-US" sz="800" baseline="30000">
                <a:solidFill>
                  <a:srgbClr val="FFFFFF"/>
                </a:solidFill>
                <a:latin typeface="Arial" pitchFamily="34" charset="0"/>
                <a:ea typeface="ＭＳ Ｐゴシック"/>
                <a:cs typeface="Arial" pitchFamily="34" charset="0"/>
              </a:rPr>
              <a:t>®</a:t>
            </a:r>
            <a:r>
              <a:rPr lang="en-US" sz="800">
                <a:solidFill>
                  <a:srgbClr val="FFFFFF"/>
                </a:solidFill>
                <a:latin typeface="Arial" pitchFamily="34" charset="0"/>
                <a:ea typeface="ＭＳ Ｐゴシック"/>
                <a:cs typeface="Arial" pitchFamily="34" charset="0"/>
              </a:rPr>
              <a:t> is a registered service mark of Symetra Life Insurance Company.</a:t>
            </a:r>
          </a:p>
        </p:txBody>
      </p:sp>
      <p:sp>
        <p:nvSpPr>
          <p:cNvPr id="10" name="Text Placeholder 4"/>
          <p:cNvSpPr>
            <a:spLocks noGrp="1"/>
          </p:cNvSpPr>
          <p:nvPr>
            <p:ph type="body" sz="quarter" idx="13" hasCustomPrompt="1"/>
          </p:nvPr>
        </p:nvSpPr>
        <p:spPr>
          <a:xfrm>
            <a:off x="6172407" y="808552"/>
            <a:ext cx="2590800" cy="304800"/>
          </a:xfrm>
          <a:prstGeom prst="rect">
            <a:avLst/>
          </a:prstGeom>
        </p:spPr>
        <p:txBody>
          <a:bodyPr/>
          <a:lstStyle>
            <a:lvl1pPr marL="0" indent="0" algn="ctr">
              <a:spcBef>
                <a:spcPts val="0"/>
              </a:spcBef>
              <a:buFont typeface="Arial" panose="020B0604020202020204" pitchFamily="34" charset="0"/>
              <a:buNone/>
              <a:defRPr lang="en-US" sz="1400" kern="1200" dirty="0">
                <a:solidFill>
                  <a:srgbClr val="FFFFFF"/>
                </a:solidFill>
                <a:latin typeface="Arial" pitchFamily="34" charset="0"/>
                <a:ea typeface="ＭＳ Ｐゴシック"/>
                <a:cs typeface="Arial" pitchFamily="34" charset="0"/>
              </a:defRPr>
            </a:lvl1pPr>
            <a:lvl2pPr marL="0" indent="0">
              <a:spcBef>
                <a:spcPts val="0"/>
              </a:spcBef>
              <a:buNone/>
              <a:defRPr sz="1400">
                <a:solidFill>
                  <a:schemeClr val="bg1"/>
                </a:solidFill>
                <a:latin typeface="+mj-lt"/>
              </a:defRPr>
            </a:lvl2pPr>
            <a:lvl3pPr marL="0" indent="0">
              <a:spcBef>
                <a:spcPts val="0"/>
              </a:spcBef>
              <a:buNone/>
              <a:defRPr sz="1400">
                <a:solidFill>
                  <a:schemeClr val="bg1"/>
                </a:solidFill>
                <a:latin typeface="+mj-lt"/>
              </a:defRPr>
            </a:lvl3pPr>
            <a:lvl4pPr marL="0" indent="0">
              <a:spcBef>
                <a:spcPts val="0"/>
              </a:spcBef>
              <a:buNone/>
              <a:defRPr sz="1400">
                <a:solidFill>
                  <a:schemeClr val="bg1"/>
                </a:solidFill>
                <a:latin typeface="+mj-lt"/>
              </a:defRPr>
            </a:lvl4pPr>
            <a:lvl5pPr marL="0" indent="0">
              <a:spcBef>
                <a:spcPts val="0"/>
              </a:spcBef>
              <a:buNone/>
              <a:defRPr sz="1400">
                <a:solidFill>
                  <a:schemeClr val="bg1"/>
                </a:solidFill>
                <a:latin typeface="+mj-lt"/>
              </a:defRPr>
            </a:lvl5pPr>
          </a:lstStyle>
          <a:p>
            <a:pPr lvl="0"/>
            <a:r>
              <a:rPr lang="en-US"/>
              <a:t>Add contact name/department</a:t>
            </a:r>
          </a:p>
        </p:txBody>
      </p:sp>
      <p:sp>
        <p:nvSpPr>
          <p:cNvPr id="11" name="Text Placeholder 4"/>
          <p:cNvSpPr>
            <a:spLocks noGrp="1"/>
          </p:cNvSpPr>
          <p:nvPr>
            <p:ph type="body" sz="quarter" idx="14" hasCustomPrompt="1"/>
          </p:nvPr>
        </p:nvSpPr>
        <p:spPr>
          <a:xfrm>
            <a:off x="6172407" y="1795335"/>
            <a:ext cx="2590800" cy="304800"/>
          </a:xfrm>
          <a:prstGeom prst="rect">
            <a:avLst/>
          </a:prstGeom>
        </p:spPr>
        <p:txBody>
          <a:bodyPr/>
          <a:lstStyle>
            <a:lvl1pPr marL="0" indent="0" algn="l">
              <a:spcBef>
                <a:spcPts val="0"/>
              </a:spcBef>
              <a:buFont typeface="Arial" panose="020B0604020202020204" pitchFamily="34" charset="0"/>
              <a:buNone/>
              <a:defRPr lang="en-US" sz="1400" kern="1200" baseline="0" dirty="0">
                <a:solidFill>
                  <a:srgbClr val="FFFFFF"/>
                </a:solidFill>
                <a:latin typeface="Arial" pitchFamily="34" charset="0"/>
                <a:ea typeface="ＭＳ Ｐゴシック"/>
                <a:cs typeface="Arial" pitchFamily="34" charset="0"/>
              </a:defRPr>
            </a:lvl1pPr>
            <a:lvl2pPr marL="0" indent="0">
              <a:spcBef>
                <a:spcPts val="0"/>
              </a:spcBef>
              <a:buNone/>
              <a:defRPr sz="1400">
                <a:solidFill>
                  <a:schemeClr val="bg1"/>
                </a:solidFill>
                <a:latin typeface="+mj-lt"/>
              </a:defRPr>
            </a:lvl2pPr>
            <a:lvl3pPr marL="0" indent="0">
              <a:spcBef>
                <a:spcPts val="0"/>
              </a:spcBef>
              <a:buNone/>
              <a:defRPr sz="1400">
                <a:solidFill>
                  <a:schemeClr val="bg1"/>
                </a:solidFill>
                <a:latin typeface="+mj-lt"/>
              </a:defRPr>
            </a:lvl3pPr>
            <a:lvl4pPr marL="0" indent="0">
              <a:spcBef>
                <a:spcPts val="0"/>
              </a:spcBef>
              <a:buNone/>
              <a:defRPr sz="1400">
                <a:solidFill>
                  <a:schemeClr val="bg1"/>
                </a:solidFill>
                <a:latin typeface="+mj-lt"/>
              </a:defRPr>
            </a:lvl4pPr>
            <a:lvl5pPr marL="0" indent="0">
              <a:spcBef>
                <a:spcPts val="0"/>
              </a:spcBef>
              <a:buNone/>
              <a:defRPr sz="1400">
                <a:solidFill>
                  <a:schemeClr val="bg1"/>
                </a:solidFill>
                <a:latin typeface="+mj-lt"/>
              </a:defRPr>
            </a:lvl5pPr>
          </a:lstStyle>
          <a:p>
            <a:pPr lvl="0"/>
            <a:r>
              <a:rPr lang="en-US"/>
              <a:t>1-800-000-0000</a:t>
            </a:r>
          </a:p>
        </p:txBody>
      </p:sp>
      <p:sp>
        <p:nvSpPr>
          <p:cNvPr id="12" name="TextBox 11"/>
          <p:cNvSpPr txBox="1"/>
          <p:nvPr userDrawn="1"/>
        </p:nvSpPr>
        <p:spPr>
          <a:xfrm>
            <a:off x="5938230" y="3578254"/>
            <a:ext cx="228600" cy="30777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lvl="0" indent="0" algn="r" eaLnBrk="1" hangingPunct="1">
              <a:spcBef>
                <a:spcPts val="0"/>
              </a:spcBef>
              <a:buClr>
                <a:srgbClr val="0085C6"/>
              </a:buClr>
              <a:buFont typeface="Arial" panose="020B0604020202020204" pitchFamily="34" charset="0"/>
              <a:buNone/>
              <a:defRPr sz="1400" baseline="0">
                <a:solidFill>
                  <a:srgbClr val="FFFFFF"/>
                </a:solidFill>
                <a:cs typeface="Arial" pitchFamily="34" charset="0"/>
              </a:defRPr>
            </a:lvl1pPr>
            <a:lvl2pPr marL="0" indent="0" eaLnBrk="1" hangingPunct="1">
              <a:spcBef>
                <a:spcPts val="0"/>
              </a:spcBef>
              <a:buClr>
                <a:schemeClr val="tx1">
                  <a:lumMod val="75000"/>
                  <a:lumOff val="25000"/>
                </a:schemeClr>
              </a:buClr>
              <a:buFont typeface="Arial"/>
              <a:buNone/>
              <a:defRPr sz="1400">
                <a:solidFill>
                  <a:schemeClr val="bg1"/>
                </a:solidFill>
                <a:latin typeface="+mj-lt"/>
                <a:ea typeface="ＭＳ Ｐゴシック" charset="-128"/>
                <a:cs typeface="Calibri" pitchFamily="34" charset="0"/>
              </a:defRPr>
            </a:lvl2pPr>
            <a:lvl3pPr marL="0" indent="0" eaLnBrk="1" hangingPunct="1">
              <a:spcBef>
                <a:spcPts val="0"/>
              </a:spcBef>
              <a:buClr>
                <a:schemeClr val="tx1">
                  <a:lumMod val="75000"/>
                  <a:lumOff val="25000"/>
                </a:schemeClr>
              </a:buClr>
              <a:buFont typeface="Arial"/>
              <a:buNone/>
              <a:defRPr sz="1400">
                <a:solidFill>
                  <a:schemeClr val="bg1"/>
                </a:solidFill>
                <a:latin typeface="+mj-lt"/>
                <a:ea typeface="ＭＳ Ｐゴシック" charset="-128"/>
                <a:cs typeface="Calibri" pitchFamily="34" charset="0"/>
              </a:defRPr>
            </a:lvl3pPr>
            <a:lvl4pPr marL="0" indent="0" eaLnBrk="1" hangingPunct="1">
              <a:spcBef>
                <a:spcPts val="0"/>
              </a:spcBef>
              <a:buClr>
                <a:schemeClr val="tx1">
                  <a:lumMod val="75000"/>
                  <a:lumOff val="25000"/>
                </a:schemeClr>
              </a:buClr>
              <a:buFont typeface="Arial"/>
              <a:buNone/>
              <a:defRPr sz="1400" i="1">
                <a:solidFill>
                  <a:schemeClr val="bg1"/>
                </a:solidFill>
                <a:latin typeface="+mj-lt"/>
                <a:ea typeface="ＭＳ Ｐゴシック" charset="-128"/>
                <a:cs typeface="Calibri" pitchFamily="34" charset="0"/>
              </a:defRPr>
            </a:lvl4pPr>
            <a:lvl5pPr marL="0" indent="0" eaLnBrk="1" hangingPunct="1">
              <a:spcBef>
                <a:spcPts val="0"/>
              </a:spcBef>
              <a:buClr>
                <a:schemeClr val="accent1"/>
              </a:buClr>
              <a:buFont typeface="Arial" pitchFamily="34" charset="0"/>
              <a:buNone/>
              <a:defRPr sz="1400">
                <a:solidFill>
                  <a:schemeClr val="bg1"/>
                </a:solidFill>
                <a:latin typeface="+mj-lt"/>
                <a:ea typeface="ＭＳ Ｐゴシック" charset="-128"/>
                <a:cs typeface="Arial"/>
              </a:defRPr>
            </a:lvl5pPr>
            <a:lvl6pPr marL="2514600" indent="-228600" defTabSz="457200">
              <a:spcBef>
                <a:spcPct val="20000"/>
              </a:spcBef>
              <a:buFont typeface="Arial"/>
              <a:buChar char="•"/>
              <a:defRPr sz="2000">
                <a:latin typeface="+mn-lt"/>
                <a:ea typeface="+mn-ea"/>
                <a:cs typeface="+mn-cs"/>
              </a:defRPr>
            </a:lvl6pPr>
            <a:lvl7pPr marL="2971800" indent="-228600" defTabSz="457200">
              <a:spcBef>
                <a:spcPct val="20000"/>
              </a:spcBef>
              <a:buFont typeface="Arial"/>
              <a:buChar char="•"/>
              <a:defRPr sz="2000">
                <a:latin typeface="+mn-lt"/>
                <a:ea typeface="+mn-ea"/>
                <a:cs typeface="+mn-cs"/>
              </a:defRPr>
            </a:lvl7pPr>
            <a:lvl8pPr marL="3429000" indent="-228600" defTabSz="457200">
              <a:spcBef>
                <a:spcPct val="20000"/>
              </a:spcBef>
              <a:buFont typeface="Arial"/>
              <a:buChar char="•"/>
              <a:defRPr sz="2000">
                <a:latin typeface="+mn-lt"/>
                <a:ea typeface="+mn-ea"/>
                <a:cs typeface="+mn-cs"/>
              </a:defRPr>
            </a:lvl8pPr>
            <a:lvl9pPr marL="3886200" indent="-228600" defTabSz="457200">
              <a:spcBef>
                <a:spcPct val="20000"/>
              </a:spcBef>
              <a:buFont typeface="Arial"/>
              <a:buChar char="•"/>
              <a:defRPr sz="2000">
                <a:latin typeface="+mn-lt"/>
                <a:ea typeface="+mn-ea"/>
                <a:cs typeface="+mn-cs"/>
              </a:defRPr>
            </a:lvl9pPr>
          </a:lstStyle>
          <a:p>
            <a:pPr algn="ctr" defTabSz="457200" fontAlgn="base">
              <a:spcAft>
                <a:spcPct val="0"/>
              </a:spcAft>
            </a:pPr>
            <a:endParaRPr lang="en-US">
              <a:ea typeface="ＭＳ Ｐゴシック"/>
            </a:endParaRPr>
          </a:p>
        </p:txBody>
      </p:sp>
      <p:sp>
        <p:nvSpPr>
          <p:cNvPr id="13" name="Text Placeholder 4"/>
          <p:cNvSpPr>
            <a:spLocks noGrp="1"/>
          </p:cNvSpPr>
          <p:nvPr>
            <p:ph type="body" sz="quarter" idx="15" hasCustomPrompt="1"/>
          </p:nvPr>
        </p:nvSpPr>
        <p:spPr>
          <a:xfrm>
            <a:off x="6172407" y="1295422"/>
            <a:ext cx="2590800" cy="304800"/>
          </a:xfrm>
          <a:prstGeom prst="rect">
            <a:avLst/>
          </a:prstGeom>
        </p:spPr>
        <p:txBody>
          <a:bodyPr/>
          <a:lstStyle>
            <a:lvl1pPr marL="0" indent="0" algn="l">
              <a:spcBef>
                <a:spcPts val="0"/>
              </a:spcBef>
              <a:buFont typeface="Arial" panose="020B0604020202020204" pitchFamily="34" charset="0"/>
              <a:buNone/>
              <a:defRPr lang="en-US" sz="1400" kern="1200" baseline="0" dirty="0">
                <a:solidFill>
                  <a:srgbClr val="FFFFFF"/>
                </a:solidFill>
                <a:latin typeface="Arial" pitchFamily="34" charset="0"/>
                <a:ea typeface="ＭＳ Ｐゴシック"/>
                <a:cs typeface="Arial" pitchFamily="34" charset="0"/>
              </a:defRPr>
            </a:lvl1pPr>
            <a:lvl2pPr marL="0" indent="0">
              <a:spcBef>
                <a:spcPts val="0"/>
              </a:spcBef>
              <a:buNone/>
              <a:defRPr sz="1400">
                <a:solidFill>
                  <a:schemeClr val="bg1"/>
                </a:solidFill>
                <a:latin typeface="+mj-lt"/>
              </a:defRPr>
            </a:lvl2pPr>
            <a:lvl3pPr marL="0" indent="0">
              <a:spcBef>
                <a:spcPts val="0"/>
              </a:spcBef>
              <a:buNone/>
              <a:defRPr sz="1400">
                <a:solidFill>
                  <a:schemeClr val="bg1"/>
                </a:solidFill>
                <a:latin typeface="+mj-lt"/>
              </a:defRPr>
            </a:lvl3pPr>
            <a:lvl4pPr marL="0" indent="0">
              <a:spcBef>
                <a:spcPts val="0"/>
              </a:spcBef>
              <a:buNone/>
              <a:defRPr sz="1400">
                <a:solidFill>
                  <a:schemeClr val="bg1"/>
                </a:solidFill>
                <a:latin typeface="+mj-lt"/>
              </a:defRPr>
            </a:lvl4pPr>
            <a:lvl5pPr marL="0" indent="0">
              <a:spcBef>
                <a:spcPts val="0"/>
              </a:spcBef>
              <a:buNone/>
              <a:defRPr sz="1400">
                <a:solidFill>
                  <a:schemeClr val="bg1"/>
                </a:solidFill>
                <a:latin typeface="+mj-lt"/>
              </a:defRPr>
            </a:lvl5pPr>
          </a:lstStyle>
          <a:p>
            <a:pPr lvl="0"/>
            <a:r>
              <a:rPr lang="en-US"/>
              <a:t>addemail@symetra.com</a:t>
            </a:r>
          </a:p>
        </p:txBody>
      </p:sp>
    </p:spTree>
    <p:extLst>
      <p:ext uri="{BB962C8B-B14F-4D97-AF65-F5344CB8AC3E}">
        <p14:creationId xmlns:p14="http://schemas.microsoft.com/office/powerpoint/2010/main" val="18449045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Footer Placeholder 1"/>
          <p:cNvSpPr>
            <a:spLocks noGrp="1"/>
          </p:cNvSpPr>
          <p:nvPr>
            <p:ph type="ftr" sz="quarter" idx="12"/>
          </p:nvPr>
        </p:nvSpPr>
        <p:spPr>
          <a:xfrm>
            <a:off x="3352800" y="5784468"/>
            <a:ext cx="5486400" cy="249931"/>
          </a:xfrm>
          <a:prstGeom prst="rect">
            <a:avLst/>
          </a:prstGeom>
        </p:spPr>
        <p:txBody>
          <a:bodyPr/>
          <a:lstStyle>
            <a:lvl1pPr>
              <a:defRPr>
                <a:solidFill>
                  <a:schemeClr val="bg1"/>
                </a:solidFill>
                <a:latin typeface="Arial" charset="0"/>
                <a:ea typeface="Arial" charset="0"/>
                <a:cs typeface="Arial" charset="0"/>
              </a:defRPr>
            </a:lvl1pPr>
          </a:lstStyle>
          <a:p>
            <a:r>
              <a:rPr lang="en-US"/>
              <a:t>click to insert audience disclosure</a:t>
            </a:r>
          </a:p>
        </p:txBody>
      </p:sp>
      <p:pic>
        <p:nvPicPr>
          <p:cNvPr id="6" name="Picture 5" descr="SymetraLogo_pri_des_white.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492832" y="254622"/>
            <a:ext cx="3149600" cy="1963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a:spLocks noChangeArrowheads="1"/>
          </p:cNvSpPr>
          <p:nvPr userDrawn="1"/>
        </p:nvSpPr>
        <p:spPr bwMode="auto">
          <a:xfrm>
            <a:off x="1480530" y="2870360"/>
            <a:ext cx="9144000" cy="350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fontAlgn="base" hangingPunct="1">
              <a:spcBef>
                <a:spcPct val="0"/>
              </a:spcBef>
              <a:spcAft>
                <a:spcPct val="0"/>
              </a:spcAft>
            </a:pPr>
            <a:r>
              <a:rPr lang="en-US" sz="1400" dirty="0">
                <a:solidFill>
                  <a:srgbClr val="FFFFFF"/>
                </a:solidFill>
                <a:latin typeface="Arial" pitchFamily="34" charset="0"/>
                <a:ea typeface="ＭＳ Ｐゴシック"/>
                <a:cs typeface="Arial" pitchFamily="34" charset="0"/>
              </a:rPr>
              <a:t>www.symetra.com</a:t>
            </a:r>
            <a:endParaRPr lang="en-US" sz="1400" b="1" dirty="0">
              <a:solidFill>
                <a:srgbClr val="FFFFFF"/>
              </a:solidFill>
              <a:latin typeface="Arial" pitchFamily="34" charset="0"/>
              <a:ea typeface="ＭＳ Ｐゴシック"/>
              <a:cs typeface="Arial" pitchFamily="34" charset="0"/>
            </a:endParaRPr>
          </a:p>
          <a:p>
            <a:pPr algn="ctr" eaLnBrk="1" fontAlgn="base" hangingPunct="1">
              <a:spcBef>
                <a:spcPct val="0"/>
              </a:spcBef>
              <a:spcAft>
                <a:spcPct val="0"/>
              </a:spcAft>
            </a:pPr>
            <a:endParaRPr lang="en-US" sz="1000" b="1" dirty="0">
              <a:solidFill>
                <a:srgbClr val="FFFFFF"/>
              </a:solidFill>
              <a:latin typeface="Arial" pitchFamily="34" charset="0"/>
              <a:ea typeface="ＭＳ Ｐゴシック"/>
              <a:cs typeface="Arial" pitchFamily="34" charset="0"/>
            </a:endParaRPr>
          </a:p>
          <a:p>
            <a:pPr marL="0" algn="ctr" defTabSz="914400" rtl="0" eaLnBrk="1" fontAlgn="base" latinLnBrk="0" hangingPunct="1">
              <a:spcBef>
                <a:spcPct val="0"/>
              </a:spcBef>
              <a:spcAft>
                <a:spcPct val="0"/>
              </a:spcAft>
            </a:pPr>
            <a:r>
              <a:rPr lang="en-US" sz="1000" kern="1200" dirty="0">
                <a:solidFill>
                  <a:srgbClr val="FFFFFF"/>
                </a:solidFill>
                <a:latin typeface="Arial" pitchFamily="34" charset="0"/>
                <a:ea typeface="ＭＳ Ｐゴシック"/>
                <a:cs typeface="Arial" pitchFamily="34" charset="0"/>
              </a:rPr>
              <a:t>Symetra Life Insurance Company is a direct subsidiary of Symetra Financial Corporation. First Symetra National Life Insurance Company of New York is a direct subsidiary of Symetra Life Insurance Company and is an indirect subsidiary of Symetra Financial Corporation (collectively, “Symetra”). Neither Symetra Financial Corporation nor Symetra Life Insurance Company solicits business in the state of New York and they are not authorized to do so. Each company is responsible for its own financial obligations.</a:t>
            </a:r>
          </a:p>
          <a:p>
            <a:pPr marL="0" algn="ctr" defTabSz="914400" rtl="0" eaLnBrk="1" fontAlgn="base" latinLnBrk="0" hangingPunct="1">
              <a:spcBef>
                <a:spcPct val="0"/>
              </a:spcBef>
              <a:spcAft>
                <a:spcPct val="0"/>
              </a:spcAft>
            </a:pPr>
            <a:endParaRPr lang="en-US" sz="1000" kern="1200" dirty="0">
              <a:solidFill>
                <a:srgbClr val="FFFFFF"/>
              </a:solidFill>
              <a:latin typeface="Arial" pitchFamily="34" charset="0"/>
              <a:ea typeface="ＭＳ Ｐゴシック"/>
              <a:cs typeface="Arial" pitchFamily="34" charset="0"/>
            </a:endParaRPr>
          </a:p>
          <a:p>
            <a:pPr algn="ctr"/>
            <a:r>
              <a:rPr lang="en-US" sz="1000" kern="1200" dirty="0">
                <a:solidFill>
                  <a:srgbClr val="FFFFFF"/>
                </a:solidFill>
                <a:latin typeface="Arial" pitchFamily="34" charset="0"/>
                <a:ea typeface="ＭＳ Ｐゴシック"/>
                <a:cs typeface="Arial" pitchFamily="34" charset="0"/>
              </a:rPr>
              <a:t>Group benefits are insured by, and absence management provided by, Symetra Life Insurance Company, 777 108th Avenue NE, Suite 1200, Bellevue, WA 98004. Benefits may not be available in all states and are not available in any U.S. territory. Policies may be subject to exclusions, limitations, reductions and termination of benefit provisions. </a:t>
            </a:r>
          </a:p>
          <a:p>
            <a:pPr algn="ctr"/>
            <a:endParaRPr lang="en-US" sz="1000" kern="1200" dirty="0">
              <a:solidFill>
                <a:srgbClr val="FFFFFF"/>
              </a:solidFill>
              <a:latin typeface="Arial" pitchFamily="34" charset="0"/>
              <a:ea typeface="ＭＳ Ｐゴシック"/>
              <a:cs typeface="Arial"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lang="en-US" sz="1000" kern="1200" dirty="0">
                <a:solidFill>
                  <a:srgbClr val="FFFFFF"/>
                </a:solidFill>
                <a:latin typeface="Arial" pitchFamily="34" charset="0"/>
                <a:ea typeface="ＭＳ Ｐゴシック"/>
                <a:cs typeface="Arial" pitchFamily="34" charset="0"/>
              </a:rPr>
              <a:t>Group benefits are insured by First Symetra National Life Insurance Company of New York, New York, NY. Mailing address: P.O. Box 34690, Seattle, WA 98124. Policies may be subject to exclusions, limitations, reductions and termination of benefit provisions.</a:t>
            </a:r>
          </a:p>
          <a:p>
            <a:pPr algn="ctr"/>
            <a:endParaRPr lang="en-US" sz="1000" kern="1200" dirty="0">
              <a:solidFill>
                <a:srgbClr val="FFFFFF"/>
              </a:solidFill>
              <a:latin typeface="Arial" pitchFamily="34" charset="0"/>
              <a:ea typeface="ＭＳ Ｐゴシック"/>
              <a:cs typeface="Arial" pitchFamily="34" charset="0"/>
            </a:endParaRPr>
          </a:p>
          <a:p>
            <a:pPr algn="ctr"/>
            <a:r>
              <a:rPr lang="en-US" sz="1000" kern="1200" dirty="0">
                <a:solidFill>
                  <a:srgbClr val="FFFFFF"/>
                </a:solidFill>
                <a:latin typeface="Arial" pitchFamily="34" charset="0"/>
                <a:ea typeface="ＭＳ Ｐゴシック"/>
                <a:cs typeface="Arial" pitchFamily="34" charset="0"/>
              </a:rPr>
              <a:t> For costs and complete details of the coverage contact your benefits, HR or Symetra representative. </a:t>
            </a:r>
          </a:p>
          <a:p>
            <a:pPr algn="ctr" eaLnBrk="1" fontAlgn="base" hangingPunct="1">
              <a:spcBef>
                <a:spcPct val="0"/>
              </a:spcBef>
              <a:spcAft>
                <a:spcPct val="0"/>
              </a:spcAft>
            </a:pPr>
            <a:endParaRPr lang="en-US" sz="1000" dirty="0">
              <a:solidFill>
                <a:srgbClr val="FFFFFF"/>
              </a:solidFill>
              <a:latin typeface="Arial" pitchFamily="34" charset="0"/>
              <a:ea typeface="ＭＳ Ｐゴシック"/>
              <a:cs typeface="Arial" pitchFamily="34" charset="0"/>
            </a:endParaRPr>
          </a:p>
          <a:p>
            <a:pPr algn="ctr" eaLnBrk="1" fontAlgn="base" hangingPunct="1">
              <a:spcBef>
                <a:spcPct val="0"/>
              </a:spcBef>
              <a:spcAft>
                <a:spcPct val="0"/>
              </a:spcAft>
            </a:pPr>
            <a:r>
              <a:rPr lang="en-US" sz="1000" dirty="0">
                <a:solidFill>
                  <a:srgbClr val="FFFFFF"/>
                </a:solidFill>
                <a:latin typeface="Arial" pitchFamily="34" charset="0"/>
                <a:ea typeface="ＭＳ Ｐゴシック"/>
                <a:cs typeface="Arial" pitchFamily="34" charset="0"/>
              </a:rPr>
              <a:t>Symetra Life Insurance Company</a:t>
            </a:r>
          </a:p>
          <a:p>
            <a:pPr algn="ctr" eaLnBrk="1" fontAlgn="base" hangingPunct="1">
              <a:spcBef>
                <a:spcPct val="0"/>
              </a:spcBef>
              <a:spcAft>
                <a:spcPct val="0"/>
              </a:spcAft>
            </a:pPr>
            <a:r>
              <a:rPr lang="en-US" sz="1000" dirty="0">
                <a:solidFill>
                  <a:srgbClr val="FFFFFF"/>
                </a:solidFill>
                <a:latin typeface="Arial" pitchFamily="34" charset="0"/>
                <a:ea typeface="ＭＳ Ｐゴシック"/>
                <a:cs typeface="Arial" pitchFamily="34" charset="0"/>
              </a:rPr>
              <a:t>777 108th Avenue NE, Suite 1200</a:t>
            </a:r>
          </a:p>
          <a:p>
            <a:pPr algn="ctr" eaLnBrk="1" fontAlgn="base" hangingPunct="1">
              <a:spcBef>
                <a:spcPct val="0"/>
              </a:spcBef>
              <a:spcAft>
                <a:spcPct val="0"/>
              </a:spcAft>
            </a:pPr>
            <a:r>
              <a:rPr lang="en-US" sz="1000" dirty="0">
                <a:solidFill>
                  <a:srgbClr val="FFFFFF"/>
                </a:solidFill>
                <a:latin typeface="Arial" pitchFamily="34" charset="0"/>
                <a:ea typeface="ＭＳ Ｐゴシック"/>
                <a:cs typeface="Arial" pitchFamily="34" charset="0"/>
              </a:rPr>
              <a:t>Bellevue, WA, 98004</a:t>
            </a:r>
          </a:p>
          <a:p>
            <a:pPr algn="ctr" eaLnBrk="1" fontAlgn="base" hangingPunct="1">
              <a:spcBef>
                <a:spcPct val="0"/>
              </a:spcBef>
              <a:spcAft>
                <a:spcPct val="0"/>
              </a:spcAft>
            </a:pPr>
            <a:endParaRPr lang="en-US" sz="1000" dirty="0">
              <a:solidFill>
                <a:srgbClr val="FFFFFF"/>
              </a:solidFill>
              <a:latin typeface="Arial" pitchFamily="34" charset="0"/>
              <a:ea typeface="ＭＳ Ｐゴシック"/>
              <a:cs typeface="Arial" pitchFamily="34" charset="0"/>
            </a:endParaRPr>
          </a:p>
          <a:p>
            <a:pPr algn="ctr" eaLnBrk="1" fontAlgn="base" hangingPunct="1">
              <a:spcBef>
                <a:spcPct val="0"/>
              </a:spcBef>
              <a:spcAft>
                <a:spcPct val="0"/>
              </a:spcAft>
            </a:pPr>
            <a:r>
              <a:rPr lang="en-US" sz="800" dirty="0">
                <a:solidFill>
                  <a:srgbClr val="FFFFFF"/>
                </a:solidFill>
                <a:latin typeface="Arial" pitchFamily="34" charset="0"/>
                <a:ea typeface="ＭＳ Ｐゴシック"/>
                <a:cs typeface="Arial" pitchFamily="34" charset="0"/>
              </a:rPr>
              <a:t>Symetra</a:t>
            </a:r>
            <a:r>
              <a:rPr lang="en-US" sz="800" baseline="30000" dirty="0">
                <a:solidFill>
                  <a:srgbClr val="FFFFFF"/>
                </a:solidFill>
                <a:latin typeface="Arial" pitchFamily="34" charset="0"/>
                <a:ea typeface="ＭＳ Ｐゴシック"/>
                <a:cs typeface="Arial" pitchFamily="34" charset="0"/>
              </a:rPr>
              <a:t>®</a:t>
            </a:r>
            <a:r>
              <a:rPr lang="en-US" sz="800" dirty="0">
                <a:solidFill>
                  <a:srgbClr val="FFFFFF"/>
                </a:solidFill>
                <a:latin typeface="Arial" pitchFamily="34" charset="0"/>
                <a:ea typeface="ＭＳ Ｐゴシック"/>
                <a:cs typeface="Arial" pitchFamily="34" charset="0"/>
              </a:rPr>
              <a:t>  is a registered service mark of Symetra Life Insurance Company.</a:t>
            </a:r>
          </a:p>
          <a:p>
            <a:pPr algn="ctr" eaLnBrk="1" fontAlgn="base" hangingPunct="1">
              <a:spcBef>
                <a:spcPct val="0"/>
              </a:spcBef>
              <a:spcAft>
                <a:spcPct val="0"/>
              </a:spcAft>
            </a:pPr>
            <a:endParaRPr lang="en-US" sz="1000" dirty="0">
              <a:solidFill>
                <a:srgbClr val="FFFFFF"/>
              </a:solidFill>
              <a:latin typeface="Arial" pitchFamily="34" charset="0"/>
              <a:ea typeface="ＭＳ Ｐゴシック"/>
              <a:cs typeface="Arial" pitchFamily="34" charset="0"/>
            </a:endParaRPr>
          </a:p>
        </p:txBody>
      </p:sp>
      <p:sp>
        <p:nvSpPr>
          <p:cNvPr id="10" name="Text Placeholder 4"/>
          <p:cNvSpPr>
            <a:spLocks noGrp="1"/>
          </p:cNvSpPr>
          <p:nvPr>
            <p:ph type="body" sz="quarter" idx="13" hasCustomPrompt="1"/>
          </p:nvPr>
        </p:nvSpPr>
        <p:spPr>
          <a:xfrm>
            <a:off x="4800600" y="2149598"/>
            <a:ext cx="2590800" cy="304800"/>
          </a:xfrm>
          <a:prstGeom prst="rect">
            <a:avLst/>
          </a:prstGeom>
        </p:spPr>
        <p:txBody>
          <a:bodyPr/>
          <a:lstStyle>
            <a:lvl1pPr marL="0" indent="0" algn="ctr">
              <a:spcBef>
                <a:spcPts val="0"/>
              </a:spcBef>
              <a:buFont typeface="Arial" panose="020B0604020202020204" pitchFamily="34" charset="0"/>
              <a:buNone/>
              <a:defRPr lang="en-US" sz="1400" kern="1200" dirty="0">
                <a:solidFill>
                  <a:srgbClr val="FFFFFF"/>
                </a:solidFill>
                <a:latin typeface="Arial" pitchFamily="34" charset="0"/>
                <a:ea typeface="ＭＳ Ｐゴシック"/>
                <a:cs typeface="Arial" pitchFamily="34" charset="0"/>
              </a:defRPr>
            </a:lvl1pPr>
            <a:lvl2pPr marL="0" indent="0">
              <a:spcBef>
                <a:spcPts val="0"/>
              </a:spcBef>
              <a:buNone/>
              <a:defRPr sz="1400">
                <a:solidFill>
                  <a:schemeClr val="bg1"/>
                </a:solidFill>
                <a:latin typeface="+mj-lt"/>
              </a:defRPr>
            </a:lvl2pPr>
            <a:lvl3pPr marL="0" indent="0">
              <a:spcBef>
                <a:spcPts val="0"/>
              </a:spcBef>
              <a:buNone/>
              <a:defRPr sz="1400">
                <a:solidFill>
                  <a:schemeClr val="bg1"/>
                </a:solidFill>
                <a:latin typeface="+mj-lt"/>
              </a:defRPr>
            </a:lvl3pPr>
            <a:lvl4pPr marL="0" indent="0">
              <a:spcBef>
                <a:spcPts val="0"/>
              </a:spcBef>
              <a:buNone/>
              <a:defRPr sz="1400">
                <a:solidFill>
                  <a:schemeClr val="bg1"/>
                </a:solidFill>
                <a:latin typeface="+mj-lt"/>
              </a:defRPr>
            </a:lvl4pPr>
            <a:lvl5pPr marL="0" indent="0">
              <a:spcBef>
                <a:spcPts val="0"/>
              </a:spcBef>
              <a:buNone/>
              <a:defRPr sz="1400">
                <a:solidFill>
                  <a:schemeClr val="bg1"/>
                </a:solidFill>
                <a:latin typeface="+mj-lt"/>
              </a:defRPr>
            </a:lvl5pPr>
          </a:lstStyle>
          <a:p>
            <a:pPr lvl="0"/>
            <a:r>
              <a:rPr lang="en-US"/>
              <a:t>Add contact name/department</a:t>
            </a:r>
          </a:p>
        </p:txBody>
      </p:sp>
      <p:sp>
        <p:nvSpPr>
          <p:cNvPr id="11" name="Text Placeholder 4"/>
          <p:cNvSpPr>
            <a:spLocks noGrp="1"/>
          </p:cNvSpPr>
          <p:nvPr>
            <p:ph type="body" sz="quarter" idx="14" hasCustomPrompt="1"/>
          </p:nvPr>
        </p:nvSpPr>
        <p:spPr>
          <a:xfrm>
            <a:off x="3347430" y="2565560"/>
            <a:ext cx="2590800" cy="304800"/>
          </a:xfrm>
          <a:prstGeom prst="rect">
            <a:avLst/>
          </a:prstGeom>
        </p:spPr>
        <p:txBody>
          <a:bodyPr/>
          <a:lstStyle>
            <a:lvl1pPr marL="0" indent="0" algn="r">
              <a:spcBef>
                <a:spcPts val="0"/>
              </a:spcBef>
              <a:buFont typeface="Arial" panose="020B0604020202020204" pitchFamily="34" charset="0"/>
              <a:buNone/>
              <a:defRPr lang="en-US" sz="1400" kern="1200" baseline="0" dirty="0">
                <a:solidFill>
                  <a:srgbClr val="FFFFFF"/>
                </a:solidFill>
                <a:latin typeface="Arial" pitchFamily="34" charset="0"/>
                <a:ea typeface="ＭＳ Ｐゴシック"/>
                <a:cs typeface="Arial" pitchFamily="34" charset="0"/>
              </a:defRPr>
            </a:lvl1pPr>
            <a:lvl2pPr marL="0" indent="0">
              <a:spcBef>
                <a:spcPts val="0"/>
              </a:spcBef>
              <a:buNone/>
              <a:defRPr sz="1400">
                <a:solidFill>
                  <a:schemeClr val="bg1"/>
                </a:solidFill>
                <a:latin typeface="+mj-lt"/>
              </a:defRPr>
            </a:lvl2pPr>
            <a:lvl3pPr marL="0" indent="0">
              <a:spcBef>
                <a:spcPts val="0"/>
              </a:spcBef>
              <a:buNone/>
              <a:defRPr sz="1400">
                <a:solidFill>
                  <a:schemeClr val="bg1"/>
                </a:solidFill>
                <a:latin typeface="+mj-lt"/>
              </a:defRPr>
            </a:lvl3pPr>
            <a:lvl4pPr marL="0" indent="0">
              <a:spcBef>
                <a:spcPts val="0"/>
              </a:spcBef>
              <a:buNone/>
              <a:defRPr sz="1400">
                <a:solidFill>
                  <a:schemeClr val="bg1"/>
                </a:solidFill>
                <a:latin typeface="+mj-lt"/>
              </a:defRPr>
            </a:lvl4pPr>
            <a:lvl5pPr marL="0" indent="0">
              <a:spcBef>
                <a:spcPts val="0"/>
              </a:spcBef>
              <a:buNone/>
              <a:defRPr sz="1400">
                <a:solidFill>
                  <a:schemeClr val="bg1"/>
                </a:solidFill>
                <a:latin typeface="+mj-lt"/>
              </a:defRPr>
            </a:lvl5pPr>
          </a:lstStyle>
          <a:p>
            <a:pPr lvl="0"/>
            <a:r>
              <a:rPr lang="en-US"/>
              <a:t>1-800-000-0000</a:t>
            </a:r>
          </a:p>
        </p:txBody>
      </p:sp>
      <p:sp>
        <p:nvSpPr>
          <p:cNvPr id="12" name="TextBox 11"/>
          <p:cNvSpPr txBox="1"/>
          <p:nvPr userDrawn="1"/>
        </p:nvSpPr>
        <p:spPr>
          <a:xfrm>
            <a:off x="5938230" y="2555789"/>
            <a:ext cx="228600" cy="30777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lvl="0" indent="0" algn="r" eaLnBrk="1" hangingPunct="1">
              <a:spcBef>
                <a:spcPts val="0"/>
              </a:spcBef>
              <a:buClr>
                <a:srgbClr val="0085C6"/>
              </a:buClr>
              <a:buFont typeface="Arial" panose="020B0604020202020204" pitchFamily="34" charset="0"/>
              <a:buNone/>
              <a:defRPr sz="1400" baseline="0">
                <a:solidFill>
                  <a:srgbClr val="FFFFFF"/>
                </a:solidFill>
                <a:cs typeface="Arial" pitchFamily="34" charset="0"/>
              </a:defRPr>
            </a:lvl1pPr>
            <a:lvl2pPr marL="0" indent="0" eaLnBrk="1" hangingPunct="1">
              <a:spcBef>
                <a:spcPts val="0"/>
              </a:spcBef>
              <a:buClr>
                <a:schemeClr val="tx1">
                  <a:lumMod val="75000"/>
                  <a:lumOff val="25000"/>
                </a:schemeClr>
              </a:buClr>
              <a:buFont typeface="Arial"/>
              <a:buNone/>
              <a:defRPr sz="1400">
                <a:solidFill>
                  <a:schemeClr val="bg1"/>
                </a:solidFill>
                <a:latin typeface="+mj-lt"/>
                <a:ea typeface="ＭＳ Ｐゴシック" charset="-128"/>
                <a:cs typeface="Calibri" pitchFamily="34" charset="0"/>
              </a:defRPr>
            </a:lvl2pPr>
            <a:lvl3pPr marL="0" indent="0" eaLnBrk="1" hangingPunct="1">
              <a:spcBef>
                <a:spcPts val="0"/>
              </a:spcBef>
              <a:buClr>
                <a:schemeClr val="tx1">
                  <a:lumMod val="75000"/>
                  <a:lumOff val="25000"/>
                </a:schemeClr>
              </a:buClr>
              <a:buFont typeface="Arial"/>
              <a:buNone/>
              <a:defRPr sz="1400">
                <a:solidFill>
                  <a:schemeClr val="bg1"/>
                </a:solidFill>
                <a:latin typeface="+mj-lt"/>
                <a:ea typeface="ＭＳ Ｐゴシック" charset="-128"/>
                <a:cs typeface="Calibri" pitchFamily="34" charset="0"/>
              </a:defRPr>
            </a:lvl3pPr>
            <a:lvl4pPr marL="0" indent="0" eaLnBrk="1" hangingPunct="1">
              <a:spcBef>
                <a:spcPts val="0"/>
              </a:spcBef>
              <a:buClr>
                <a:schemeClr val="tx1">
                  <a:lumMod val="75000"/>
                  <a:lumOff val="25000"/>
                </a:schemeClr>
              </a:buClr>
              <a:buFont typeface="Arial"/>
              <a:buNone/>
              <a:defRPr sz="1400" i="1">
                <a:solidFill>
                  <a:schemeClr val="bg1"/>
                </a:solidFill>
                <a:latin typeface="+mj-lt"/>
                <a:ea typeface="ＭＳ Ｐゴシック" charset="-128"/>
                <a:cs typeface="Calibri" pitchFamily="34" charset="0"/>
              </a:defRPr>
            </a:lvl4pPr>
            <a:lvl5pPr marL="0" indent="0" eaLnBrk="1" hangingPunct="1">
              <a:spcBef>
                <a:spcPts val="0"/>
              </a:spcBef>
              <a:buClr>
                <a:schemeClr val="accent1"/>
              </a:buClr>
              <a:buFont typeface="Arial" pitchFamily="34" charset="0"/>
              <a:buNone/>
              <a:defRPr sz="1400">
                <a:solidFill>
                  <a:schemeClr val="bg1"/>
                </a:solidFill>
                <a:latin typeface="+mj-lt"/>
                <a:ea typeface="ＭＳ Ｐゴシック" charset="-128"/>
                <a:cs typeface="Arial"/>
              </a:defRPr>
            </a:lvl5pPr>
            <a:lvl6pPr marL="2514600" indent="-228600" defTabSz="457200">
              <a:spcBef>
                <a:spcPct val="20000"/>
              </a:spcBef>
              <a:buFont typeface="Arial"/>
              <a:buChar char="•"/>
              <a:defRPr sz="2000">
                <a:latin typeface="+mn-lt"/>
                <a:ea typeface="+mn-ea"/>
                <a:cs typeface="+mn-cs"/>
              </a:defRPr>
            </a:lvl6pPr>
            <a:lvl7pPr marL="2971800" indent="-228600" defTabSz="457200">
              <a:spcBef>
                <a:spcPct val="20000"/>
              </a:spcBef>
              <a:buFont typeface="Arial"/>
              <a:buChar char="•"/>
              <a:defRPr sz="2000">
                <a:latin typeface="+mn-lt"/>
                <a:ea typeface="+mn-ea"/>
                <a:cs typeface="+mn-cs"/>
              </a:defRPr>
            </a:lvl7pPr>
            <a:lvl8pPr marL="3429000" indent="-228600" defTabSz="457200">
              <a:spcBef>
                <a:spcPct val="20000"/>
              </a:spcBef>
              <a:buFont typeface="Arial"/>
              <a:buChar char="•"/>
              <a:defRPr sz="2000">
                <a:latin typeface="+mn-lt"/>
                <a:ea typeface="+mn-ea"/>
                <a:cs typeface="+mn-cs"/>
              </a:defRPr>
            </a:lvl8pPr>
            <a:lvl9pPr marL="3886200" indent="-228600" defTabSz="457200">
              <a:spcBef>
                <a:spcPct val="20000"/>
              </a:spcBef>
              <a:buFont typeface="Arial"/>
              <a:buChar char="•"/>
              <a:defRPr sz="2000">
                <a:latin typeface="+mn-lt"/>
                <a:ea typeface="+mn-ea"/>
                <a:cs typeface="+mn-cs"/>
              </a:defRPr>
            </a:lvl9pPr>
          </a:lstStyle>
          <a:p>
            <a:pPr algn="ctr" defTabSz="457200" fontAlgn="base">
              <a:spcAft>
                <a:spcPct val="0"/>
              </a:spcAft>
            </a:pPr>
            <a:r>
              <a:rPr lang="en-US">
                <a:ea typeface="ＭＳ Ｐゴシック"/>
              </a:rPr>
              <a:t>│</a:t>
            </a:r>
          </a:p>
        </p:txBody>
      </p:sp>
      <p:sp>
        <p:nvSpPr>
          <p:cNvPr id="13" name="Text Placeholder 4"/>
          <p:cNvSpPr>
            <a:spLocks noGrp="1"/>
          </p:cNvSpPr>
          <p:nvPr>
            <p:ph type="body" sz="quarter" idx="15" hasCustomPrompt="1"/>
          </p:nvPr>
        </p:nvSpPr>
        <p:spPr>
          <a:xfrm>
            <a:off x="6139069" y="2565560"/>
            <a:ext cx="2590800" cy="304800"/>
          </a:xfrm>
          <a:prstGeom prst="rect">
            <a:avLst/>
          </a:prstGeom>
        </p:spPr>
        <p:txBody>
          <a:bodyPr/>
          <a:lstStyle>
            <a:lvl1pPr marL="0" indent="0" algn="l">
              <a:spcBef>
                <a:spcPts val="0"/>
              </a:spcBef>
              <a:buFont typeface="Arial" panose="020B0604020202020204" pitchFamily="34" charset="0"/>
              <a:buNone/>
              <a:defRPr lang="en-US" sz="1400" kern="1200" baseline="0" dirty="0">
                <a:solidFill>
                  <a:srgbClr val="FFFFFF"/>
                </a:solidFill>
                <a:latin typeface="Arial" pitchFamily="34" charset="0"/>
                <a:ea typeface="ＭＳ Ｐゴシック"/>
                <a:cs typeface="Arial" pitchFamily="34" charset="0"/>
              </a:defRPr>
            </a:lvl1pPr>
            <a:lvl2pPr marL="0" indent="0">
              <a:spcBef>
                <a:spcPts val="0"/>
              </a:spcBef>
              <a:buNone/>
              <a:defRPr sz="1400">
                <a:solidFill>
                  <a:schemeClr val="bg1"/>
                </a:solidFill>
                <a:latin typeface="+mj-lt"/>
              </a:defRPr>
            </a:lvl2pPr>
            <a:lvl3pPr marL="0" indent="0">
              <a:spcBef>
                <a:spcPts val="0"/>
              </a:spcBef>
              <a:buNone/>
              <a:defRPr sz="1400">
                <a:solidFill>
                  <a:schemeClr val="bg1"/>
                </a:solidFill>
                <a:latin typeface="+mj-lt"/>
              </a:defRPr>
            </a:lvl3pPr>
            <a:lvl4pPr marL="0" indent="0">
              <a:spcBef>
                <a:spcPts val="0"/>
              </a:spcBef>
              <a:buNone/>
              <a:defRPr sz="1400">
                <a:solidFill>
                  <a:schemeClr val="bg1"/>
                </a:solidFill>
                <a:latin typeface="+mj-lt"/>
              </a:defRPr>
            </a:lvl4pPr>
            <a:lvl5pPr marL="0" indent="0">
              <a:spcBef>
                <a:spcPts val="0"/>
              </a:spcBef>
              <a:buNone/>
              <a:defRPr sz="1400">
                <a:solidFill>
                  <a:schemeClr val="bg1"/>
                </a:solidFill>
                <a:latin typeface="+mj-lt"/>
              </a:defRPr>
            </a:lvl5pPr>
          </a:lstStyle>
          <a:p>
            <a:pPr lvl="0"/>
            <a:r>
              <a:rPr lang="en-US"/>
              <a:t>addemail@symetra.com</a:t>
            </a:r>
          </a:p>
        </p:txBody>
      </p:sp>
    </p:spTree>
    <p:extLst>
      <p:ext uri="{BB962C8B-B14F-4D97-AF65-F5344CB8AC3E}">
        <p14:creationId xmlns:p14="http://schemas.microsoft.com/office/powerpoint/2010/main" val="18624304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4052" y="365126"/>
            <a:ext cx="5446078" cy="833480"/>
          </a:xfrm>
        </p:spPr>
        <p:txBody>
          <a:bodyPr/>
          <a:lstStyle/>
          <a:p>
            <a:r>
              <a:rPr lang="en-US"/>
              <a:t>Click to edit Master title style</a:t>
            </a:r>
          </a:p>
        </p:txBody>
      </p:sp>
      <p:sp>
        <p:nvSpPr>
          <p:cNvPr id="3" name="Content Placeholder 2"/>
          <p:cNvSpPr>
            <a:spLocks noGrp="1"/>
          </p:cNvSpPr>
          <p:nvPr>
            <p:ph sz="half" idx="1"/>
          </p:nvPr>
        </p:nvSpPr>
        <p:spPr>
          <a:xfrm>
            <a:off x="6404051" y="1853514"/>
            <a:ext cx="5446079" cy="3878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0"/>
          </p:nvPr>
        </p:nvSpPr>
        <p:spPr>
          <a:xfrm>
            <a:off x="6404052" y="6359903"/>
            <a:ext cx="404521" cy="264311"/>
          </a:xfrm>
          <a:prstGeom prst="rect">
            <a:avLst/>
          </a:prstGeom>
        </p:spPr>
        <p:txBody>
          <a:bodyPr/>
          <a:lstStyle>
            <a:lvl1pPr algn="l">
              <a:defRPr>
                <a:solidFill>
                  <a:schemeClr val="tx1"/>
                </a:solidFill>
                <a:latin typeface="Arial" charset="0"/>
                <a:ea typeface="Arial" charset="0"/>
                <a:cs typeface="Arial" charset="0"/>
              </a:defRPr>
            </a:lvl1pPr>
          </a:lstStyle>
          <a:p>
            <a:pPr>
              <a:defRPr/>
            </a:pPr>
            <a:fld id="{55BD5FDF-1479-4CBA-B4F0-1ABFFDF89263}" type="slidenum">
              <a:rPr lang="en-US" smtClean="0"/>
              <a:pPr>
                <a:defRPr/>
              </a:pPr>
              <a:t>‹#›</a:t>
            </a:fld>
            <a:endParaRPr lang="en-US"/>
          </a:p>
        </p:txBody>
      </p:sp>
      <p:sp>
        <p:nvSpPr>
          <p:cNvPr id="9" name="Footer Placeholder 1"/>
          <p:cNvSpPr>
            <a:spLocks noGrp="1"/>
          </p:cNvSpPr>
          <p:nvPr>
            <p:ph type="ftr" sz="quarter" idx="12"/>
          </p:nvPr>
        </p:nvSpPr>
        <p:spPr>
          <a:xfrm>
            <a:off x="6899189" y="6359903"/>
            <a:ext cx="3455774" cy="264311"/>
          </a:xfrm>
          <a:prstGeom prst="rect">
            <a:avLst/>
          </a:prstGeom>
        </p:spPr>
        <p:txBody>
          <a:bodyPr/>
          <a:lstStyle>
            <a:lvl1pPr>
              <a:defRPr>
                <a:solidFill>
                  <a:schemeClr val="tx1"/>
                </a:solidFill>
                <a:latin typeface="Arial" charset="0"/>
                <a:ea typeface="Arial" charset="0"/>
                <a:cs typeface="Arial" charset="0"/>
              </a:defRPr>
            </a:lvl1pPr>
          </a:lstStyle>
          <a:p>
            <a:r>
              <a:rPr lang="en-US"/>
              <a:t>click to insert audience disclosure</a:t>
            </a:r>
          </a:p>
        </p:txBody>
      </p:sp>
      <p:sp>
        <p:nvSpPr>
          <p:cNvPr id="10" name="Text Placeholder 3"/>
          <p:cNvSpPr>
            <a:spLocks noGrp="1"/>
          </p:cNvSpPr>
          <p:nvPr>
            <p:ph type="body" sz="quarter" idx="14" hasCustomPrompt="1"/>
          </p:nvPr>
        </p:nvSpPr>
        <p:spPr>
          <a:xfrm>
            <a:off x="6404050" y="5799263"/>
            <a:ext cx="5446079" cy="230832"/>
          </a:xfrm>
        </p:spPr>
        <p:txBody>
          <a:bodyPr wrap="square" anchor="b" anchorCtr="0">
            <a:spAutoFit/>
          </a:bodyPr>
          <a:lstStyle>
            <a:lvl1pPr marL="0" indent="0">
              <a:spcBef>
                <a:spcPts val="0"/>
              </a:spcBef>
              <a:buFont typeface="Arial" panose="020B0604020202020204" pitchFamily="34" charset="0"/>
              <a:buNone/>
              <a:defRPr sz="1000" baseline="0">
                <a:solidFill>
                  <a:schemeClr val="tx1">
                    <a:lumMod val="75000"/>
                    <a:lumOff val="25000"/>
                  </a:schemeClr>
                </a:solidFill>
                <a:latin typeface="Arial Narrow"/>
                <a:cs typeface="Arial Narrow"/>
              </a:defRPr>
            </a:lvl1pPr>
            <a:lvl2pPr marL="339725" indent="0">
              <a:buNone/>
              <a:defRPr sz="1000">
                <a:solidFill>
                  <a:schemeClr val="tx1">
                    <a:lumMod val="50000"/>
                    <a:lumOff val="50000"/>
                  </a:schemeClr>
                </a:solidFill>
                <a:latin typeface="+mj-lt"/>
              </a:defRPr>
            </a:lvl2pPr>
            <a:lvl3pPr marL="627063" indent="0">
              <a:buNone/>
              <a:defRPr sz="1000">
                <a:solidFill>
                  <a:schemeClr val="tx1">
                    <a:lumMod val="50000"/>
                    <a:lumOff val="50000"/>
                  </a:schemeClr>
                </a:solidFill>
                <a:latin typeface="+mj-lt"/>
              </a:defRPr>
            </a:lvl3pPr>
            <a:lvl4pPr marL="914400" indent="0">
              <a:buNone/>
              <a:defRPr sz="1000">
                <a:solidFill>
                  <a:schemeClr val="tx1">
                    <a:lumMod val="50000"/>
                    <a:lumOff val="50000"/>
                  </a:schemeClr>
                </a:solidFill>
                <a:latin typeface="+mj-lt"/>
              </a:defRPr>
            </a:lvl4pPr>
            <a:lvl5pPr marL="1031875" indent="0">
              <a:buNone/>
              <a:defRPr sz="1000">
                <a:solidFill>
                  <a:schemeClr val="tx1">
                    <a:lumMod val="50000"/>
                    <a:lumOff val="50000"/>
                  </a:schemeClr>
                </a:solidFill>
                <a:latin typeface="+mj-lt"/>
              </a:defRPr>
            </a:lvl5pPr>
          </a:lstStyle>
          <a:p>
            <a:pPr lvl="0"/>
            <a:r>
              <a:rPr lang="en-US"/>
              <a:t>add disclosures and footnotes here</a:t>
            </a:r>
          </a:p>
        </p:txBody>
      </p:sp>
      <p:sp>
        <p:nvSpPr>
          <p:cNvPr id="7" name="Picture Placeholder 5"/>
          <p:cNvSpPr>
            <a:spLocks noGrp="1"/>
          </p:cNvSpPr>
          <p:nvPr>
            <p:ph type="pic" sz="quarter" idx="15" hasCustomPrompt="1"/>
          </p:nvPr>
        </p:nvSpPr>
        <p:spPr>
          <a:xfrm>
            <a:off x="0" y="123568"/>
            <a:ext cx="6104417" cy="6734432"/>
          </a:xfrm>
          <a:solidFill>
            <a:schemeClr val="bg2">
              <a:lumMod val="90000"/>
            </a:schemeClr>
          </a:solidFill>
        </p:spPr>
        <p:txBody>
          <a:bodyPr anchor="ctr" anchorCtr="1"/>
          <a:lstStyle>
            <a:lvl1pPr marL="0" indent="0" algn="ctr">
              <a:buFontTx/>
              <a:buNone/>
              <a:defRPr baseline="0"/>
            </a:lvl1pPr>
          </a:lstStyle>
          <a:p>
            <a:r>
              <a:rPr lang="en-US"/>
              <a:t>click to add your own image</a:t>
            </a:r>
          </a:p>
        </p:txBody>
      </p:sp>
    </p:spTree>
    <p:extLst>
      <p:ext uri="{BB962C8B-B14F-4D97-AF65-F5344CB8AC3E}">
        <p14:creationId xmlns:p14="http://schemas.microsoft.com/office/powerpoint/2010/main" val="5301120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6884" y="365126"/>
            <a:ext cx="5446078" cy="833480"/>
          </a:xfrm>
        </p:spPr>
        <p:txBody>
          <a:bodyPr/>
          <a:lstStyle/>
          <a:p>
            <a:r>
              <a:rPr lang="en-US"/>
              <a:t>Click to edit Master title style</a:t>
            </a:r>
          </a:p>
        </p:txBody>
      </p:sp>
      <p:sp>
        <p:nvSpPr>
          <p:cNvPr id="3" name="Content Placeholder 2"/>
          <p:cNvSpPr>
            <a:spLocks noGrp="1"/>
          </p:cNvSpPr>
          <p:nvPr>
            <p:ph sz="half" idx="1"/>
          </p:nvPr>
        </p:nvSpPr>
        <p:spPr>
          <a:xfrm>
            <a:off x="336883" y="1853514"/>
            <a:ext cx="5446079" cy="3878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0"/>
          </p:nvPr>
        </p:nvSpPr>
        <p:spPr>
          <a:xfrm>
            <a:off x="336884" y="6347711"/>
            <a:ext cx="404521" cy="264311"/>
          </a:xfrm>
          <a:prstGeom prst="rect">
            <a:avLst/>
          </a:prstGeom>
        </p:spPr>
        <p:txBody>
          <a:bodyPr/>
          <a:lstStyle>
            <a:lvl1pPr algn="l">
              <a:defRPr>
                <a:solidFill>
                  <a:schemeClr val="tx1"/>
                </a:solidFill>
                <a:latin typeface="Arial" charset="0"/>
                <a:ea typeface="Arial" charset="0"/>
                <a:cs typeface="Arial" charset="0"/>
              </a:defRPr>
            </a:lvl1pPr>
          </a:lstStyle>
          <a:p>
            <a:pPr>
              <a:defRPr/>
            </a:pPr>
            <a:fld id="{55BD5FDF-1479-4CBA-B4F0-1ABFFDF89263}" type="slidenum">
              <a:rPr lang="en-US" smtClean="0"/>
              <a:pPr>
                <a:defRPr/>
              </a:pPr>
              <a:t>‹#›</a:t>
            </a:fld>
            <a:endParaRPr lang="en-US"/>
          </a:p>
        </p:txBody>
      </p:sp>
      <p:sp>
        <p:nvSpPr>
          <p:cNvPr id="9" name="Footer Placeholder 1"/>
          <p:cNvSpPr>
            <a:spLocks noGrp="1"/>
          </p:cNvSpPr>
          <p:nvPr>
            <p:ph type="ftr" sz="quarter" idx="12"/>
          </p:nvPr>
        </p:nvSpPr>
        <p:spPr>
          <a:xfrm>
            <a:off x="832021" y="6347711"/>
            <a:ext cx="3455774" cy="264311"/>
          </a:xfrm>
          <a:prstGeom prst="rect">
            <a:avLst/>
          </a:prstGeom>
        </p:spPr>
        <p:txBody>
          <a:bodyPr/>
          <a:lstStyle>
            <a:lvl1pPr>
              <a:defRPr>
                <a:solidFill>
                  <a:schemeClr val="tx1"/>
                </a:solidFill>
                <a:latin typeface="Arial" charset="0"/>
                <a:ea typeface="Arial" charset="0"/>
                <a:cs typeface="Arial" charset="0"/>
              </a:defRPr>
            </a:lvl1pPr>
          </a:lstStyle>
          <a:p>
            <a:r>
              <a:rPr lang="en-US"/>
              <a:t>click to insert audience disclosure</a:t>
            </a:r>
          </a:p>
        </p:txBody>
      </p:sp>
      <p:sp>
        <p:nvSpPr>
          <p:cNvPr id="10" name="Text Placeholder 3"/>
          <p:cNvSpPr>
            <a:spLocks noGrp="1"/>
          </p:cNvSpPr>
          <p:nvPr>
            <p:ph type="body" sz="quarter" idx="14" hasCustomPrompt="1"/>
          </p:nvPr>
        </p:nvSpPr>
        <p:spPr>
          <a:xfrm>
            <a:off x="336882" y="5799263"/>
            <a:ext cx="5446079" cy="230832"/>
          </a:xfrm>
        </p:spPr>
        <p:txBody>
          <a:bodyPr wrap="square" anchor="b" anchorCtr="0">
            <a:spAutoFit/>
          </a:bodyPr>
          <a:lstStyle>
            <a:lvl1pPr marL="0" indent="0">
              <a:spcBef>
                <a:spcPts val="0"/>
              </a:spcBef>
              <a:buFont typeface="Arial" panose="020B0604020202020204" pitchFamily="34" charset="0"/>
              <a:buNone/>
              <a:defRPr sz="1000" baseline="0">
                <a:solidFill>
                  <a:schemeClr val="tx1">
                    <a:lumMod val="75000"/>
                    <a:lumOff val="25000"/>
                  </a:schemeClr>
                </a:solidFill>
                <a:latin typeface="Arial Narrow"/>
                <a:cs typeface="Arial Narrow"/>
              </a:defRPr>
            </a:lvl1pPr>
            <a:lvl2pPr marL="339725" indent="0">
              <a:buNone/>
              <a:defRPr sz="1000">
                <a:solidFill>
                  <a:schemeClr val="tx1">
                    <a:lumMod val="50000"/>
                    <a:lumOff val="50000"/>
                  </a:schemeClr>
                </a:solidFill>
                <a:latin typeface="+mj-lt"/>
              </a:defRPr>
            </a:lvl2pPr>
            <a:lvl3pPr marL="627063" indent="0">
              <a:buNone/>
              <a:defRPr sz="1000">
                <a:solidFill>
                  <a:schemeClr val="tx1">
                    <a:lumMod val="50000"/>
                    <a:lumOff val="50000"/>
                  </a:schemeClr>
                </a:solidFill>
                <a:latin typeface="+mj-lt"/>
              </a:defRPr>
            </a:lvl3pPr>
            <a:lvl4pPr marL="914400" indent="0">
              <a:buNone/>
              <a:defRPr sz="1000">
                <a:solidFill>
                  <a:schemeClr val="tx1">
                    <a:lumMod val="50000"/>
                    <a:lumOff val="50000"/>
                  </a:schemeClr>
                </a:solidFill>
                <a:latin typeface="+mj-lt"/>
              </a:defRPr>
            </a:lvl4pPr>
            <a:lvl5pPr marL="1031875" indent="0">
              <a:buNone/>
              <a:defRPr sz="1000">
                <a:solidFill>
                  <a:schemeClr val="tx1">
                    <a:lumMod val="50000"/>
                    <a:lumOff val="50000"/>
                  </a:schemeClr>
                </a:solidFill>
                <a:latin typeface="+mj-lt"/>
              </a:defRPr>
            </a:lvl5pPr>
          </a:lstStyle>
          <a:p>
            <a:pPr lvl="0"/>
            <a:r>
              <a:rPr lang="en-US"/>
              <a:t>add disclosures and footnotes here</a:t>
            </a:r>
          </a:p>
        </p:txBody>
      </p:sp>
      <p:sp>
        <p:nvSpPr>
          <p:cNvPr id="11" name="Picture Placeholder 5"/>
          <p:cNvSpPr>
            <a:spLocks noGrp="1"/>
          </p:cNvSpPr>
          <p:nvPr>
            <p:ph type="pic" sz="quarter" idx="15" hasCustomPrompt="1"/>
          </p:nvPr>
        </p:nvSpPr>
        <p:spPr>
          <a:xfrm>
            <a:off x="6087583" y="133350"/>
            <a:ext cx="6104417" cy="6724650"/>
          </a:xfrm>
          <a:solidFill>
            <a:schemeClr val="bg2">
              <a:lumMod val="90000"/>
            </a:schemeClr>
          </a:solidFill>
        </p:spPr>
        <p:txBody>
          <a:bodyPr anchor="ctr" anchorCtr="1"/>
          <a:lstStyle>
            <a:lvl1pPr marL="0" indent="0" algn="ctr">
              <a:buFontTx/>
              <a:buNone/>
              <a:defRPr baseline="0"/>
            </a:lvl1pPr>
          </a:lstStyle>
          <a:p>
            <a:r>
              <a:rPr lang="en-US"/>
              <a:t>click to add your own image</a:t>
            </a:r>
          </a:p>
        </p:txBody>
      </p:sp>
    </p:spTree>
    <p:extLst>
      <p:ext uri="{BB962C8B-B14F-4D97-AF65-F5344CB8AC3E}">
        <p14:creationId xmlns:p14="http://schemas.microsoft.com/office/powerpoint/2010/main" val="15105020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6883" y="1380782"/>
            <a:ext cx="544607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0"/>
          </p:nvPr>
        </p:nvSpPr>
        <p:spPr>
          <a:xfrm>
            <a:off x="336884" y="6347712"/>
            <a:ext cx="815148" cy="228600"/>
          </a:xfrm>
          <a:prstGeom prst="rect">
            <a:avLst/>
          </a:prstGeom>
        </p:spPr>
        <p:txBody>
          <a:bodyPr/>
          <a:lstStyle>
            <a:lvl1pPr algn="l">
              <a:defRPr>
                <a:solidFill>
                  <a:schemeClr val="tx1"/>
                </a:solidFill>
                <a:latin typeface="Arial" charset="0"/>
                <a:ea typeface="Arial" charset="0"/>
                <a:cs typeface="Arial" charset="0"/>
              </a:defRPr>
            </a:lvl1pPr>
          </a:lstStyle>
          <a:p>
            <a:pPr>
              <a:defRPr/>
            </a:pPr>
            <a:fld id="{55BD5FDF-1479-4CBA-B4F0-1ABFFDF89263}" type="slidenum">
              <a:rPr lang="en-US" smtClean="0"/>
              <a:pPr>
                <a:defRPr/>
              </a:pPr>
              <a:t>‹#›</a:t>
            </a:fld>
            <a:endParaRPr lang="en-US"/>
          </a:p>
        </p:txBody>
      </p:sp>
      <p:sp>
        <p:nvSpPr>
          <p:cNvPr id="9" name="Footer Placeholder 1"/>
          <p:cNvSpPr>
            <a:spLocks noGrp="1"/>
          </p:cNvSpPr>
          <p:nvPr>
            <p:ph type="ftr" sz="quarter" idx="12"/>
          </p:nvPr>
        </p:nvSpPr>
        <p:spPr>
          <a:xfrm>
            <a:off x="3352800" y="6338095"/>
            <a:ext cx="5486400" cy="249931"/>
          </a:xfrm>
          <a:prstGeom prst="rect">
            <a:avLst/>
          </a:prstGeom>
        </p:spPr>
        <p:txBody>
          <a:bodyPr/>
          <a:lstStyle>
            <a:lvl1pPr>
              <a:defRPr>
                <a:solidFill>
                  <a:schemeClr val="tx1"/>
                </a:solidFill>
                <a:latin typeface="Arial" charset="0"/>
                <a:ea typeface="Arial" charset="0"/>
                <a:cs typeface="Arial" charset="0"/>
              </a:defRPr>
            </a:lvl1pPr>
          </a:lstStyle>
          <a:p>
            <a:r>
              <a:rPr lang="en-US"/>
              <a:t>click to insert audience disclosure</a:t>
            </a:r>
          </a:p>
        </p:txBody>
      </p:sp>
      <p:sp>
        <p:nvSpPr>
          <p:cNvPr id="10" name="Text Placeholder 3"/>
          <p:cNvSpPr>
            <a:spLocks noGrp="1"/>
          </p:cNvSpPr>
          <p:nvPr>
            <p:ph type="body" sz="quarter" idx="14" hasCustomPrompt="1"/>
          </p:nvPr>
        </p:nvSpPr>
        <p:spPr>
          <a:xfrm>
            <a:off x="336883" y="5799264"/>
            <a:ext cx="8263420" cy="230832"/>
          </a:xfrm>
        </p:spPr>
        <p:txBody>
          <a:bodyPr wrap="square" anchor="b" anchorCtr="0">
            <a:spAutoFit/>
          </a:bodyPr>
          <a:lstStyle>
            <a:lvl1pPr marL="0" indent="0">
              <a:spcBef>
                <a:spcPts val="0"/>
              </a:spcBef>
              <a:buFont typeface="Arial" panose="020B0604020202020204" pitchFamily="34" charset="0"/>
              <a:buNone/>
              <a:defRPr sz="1000" baseline="0">
                <a:solidFill>
                  <a:schemeClr val="tx1">
                    <a:lumMod val="75000"/>
                    <a:lumOff val="25000"/>
                  </a:schemeClr>
                </a:solidFill>
                <a:latin typeface="Arial Narrow"/>
                <a:cs typeface="Arial Narrow"/>
              </a:defRPr>
            </a:lvl1pPr>
            <a:lvl2pPr marL="339725" indent="0">
              <a:buNone/>
              <a:defRPr sz="1000">
                <a:solidFill>
                  <a:schemeClr val="tx1">
                    <a:lumMod val="50000"/>
                    <a:lumOff val="50000"/>
                  </a:schemeClr>
                </a:solidFill>
                <a:latin typeface="+mj-lt"/>
              </a:defRPr>
            </a:lvl2pPr>
            <a:lvl3pPr marL="627063" indent="0">
              <a:buNone/>
              <a:defRPr sz="1000">
                <a:solidFill>
                  <a:schemeClr val="tx1">
                    <a:lumMod val="50000"/>
                    <a:lumOff val="50000"/>
                  </a:schemeClr>
                </a:solidFill>
                <a:latin typeface="+mj-lt"/>
              </a:defRPr>
            </a:lvl3pPr>
            <a:lvl4pPr marL="914400" indent="0">
              <a:buNone/>
              <a:defRPr sz="1000">
                <a:solidFill>
                  <a:schemeClr val="tx1">
                    <a:lumMod val="50000"/>
                    <a:lumOff val="50000"/>
                  </a:schemeClr>
                </a:solidFill>
                <a:latin typeface="+mj-lt"/>
              </a:defRPr>
            </a:lvl4pPr>
            <a:lvl5pPr marL="1031875" indent="0">
              <a:buNone/>
              <a:defRPr sz="1000">
                <a:solidFill>
                  <a:schemeClr val="tx1">
                    <a:lumMod val="50000"/>
                    <a:lumOff val="50000"/>
                  </a:schemeClr>
                </a:solidFill>
                <a:latin typeface="+mj-lt"/>
              </a:defRPr>
            </a:lvl5pPr>
          </a:lstStyle>
          <a:p>
            <a:pPr lvl="0"/>
            <a:r>
              <a:rPr lang="en-US"/>
              <a:t>add disclosures and footnotes here</a:t>
            </a:r>
          </a:p>
        </p:txBody>
      </p:sp>
      <p:sp>
        <p:nvSpPr>
          <p:cNvPr id="11" name="Picture Placeholder 5"/>
          <p:cNvSpPr>
            <a:spLocks noGrp="1"/>
          </p:cNvSpPr>
          <p:nvPr>
            <p:ph type="pic" sz="quarter" idx="15" hasCustomPrompt="1"/>
          </p:nvPr>
        </p:nvSpPr>
        <p:spPr>
          <a:xfrm>
            <a:off x="5968314" y="1380783"/>
            <a:ext cx="5832389" cy="4351338"/>
          </a:xfrm>
          <a:solidFill>
            <a:schemeClr val="bg2">
              <a:lumMod val="90000"/>
            </a:schemeClr>
          </a:solidFill>
        </p:spPr>
        <p:txBody>
          <a:bodyPr anchor="ctr" anchorCtr="1"/>
          <a:lstStyle>
            <a:lvl1pPr marL="0" indent="0" algn="ctr">
              <a:buFontTx/>
              <a:buNone/>
              <a:defRPr baseline="0"/>
            </a:lvl1pPr>
          </a:lstStyle>
          <a:p>
            <a:r>
              <a:rPr lang="en-US"/>
              <a:t>click to add your own image</a:t>
            </a:r>
          </a:p>
        </p:txBody>
      </p:sp>
    </p:spTree>
    <p:extLst>
      <p:ext uri="{BB962C8B-B14F-4D97-AF65-F5344CB8AC3E}">
        <p14:creationId xmlns:p14="http://schemas.microsoft.com/office/powerpoint/2010/main" val="59409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Breakout Content - Agenda V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38306A-8E9D-0F46-AE99-1C7580DBCF92}"/>
              </a:ext>
            </a:extLst>
          </p:cNvPr>
          <p:cNvSpPr/>
          <p:nvPr userDrawn="1"/>
        </p:nvSpPr>
        <p:spPr>
          <a:xfrm>
            <a:off x="-11575" y="-11576"/>
            <a:ext cx="4967416" cy="6886938"/>
          </a:xfrm>
          <a:prstGeom prst="rect">
            <a:avLst/>
          </a:prstGeom>
          <a:gradFill>
            <a:gsLst>
              <a:gs pos="0">
                <a:srgbClr val="007DD7"/>
              </a:gs>
              <a:gs pos="100000">
                <a:srgbClr val="005A9E"/>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01A566-CE7A-6346-AF3A-89E31347F104}"/>
              </a:ext>
            </a:extLst>
          </p:cNvPr>
          <p:cNvSpPr>
            <a:spLocks noGrp="1"/>
          </p:cNvSpPr>
          <p:nvPr>
            <p:ph type="title"/>
          </p:nvPr>
        </p:nvSpPr>
        <p:spPr>
          <a:xfrm>
            <a:off x="376462" y="2757281"/>
            <a:ext cx="4030361" cy="2227201"/>
          </a:xfrm>
          <a:prstGeom prst="rect">
            <a:avLst/>
          </a:prstGeom>
        </p:spPr>
        <p:txBody>
          <a:bodyPr anchor="b">
            <a:normAutofit/>
          </a:bodyPr>
          <a:lstStyle>
            <a:lvl1pPr>
              <a:defRPr sz="44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CBE748A-93B1-EF4F-8807-0E54C9A0BEA6}"/>
              </a:ext>
            </a:extLst>
          </p:cNvPr>
          <p:cNvSpPr>
            <a:spLocks noGrp="1"/>
          </p:cNvSpPr>
          <p:nvPr>
            <p:ph idx="1"/>
          </p:nvPr>
        </p:nvSpPr>
        <p:spPr>
          <a:xfrm>
            <a:off x="5362831" y="517868"/>
            <a:ext cx="6314303" cy="50958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5257CF8-8CFC-7C4C-B64B-4F58F4D957FD}"/>
              </a:ext>
            </a:extLst>
          </p:cNvPr>
          <p:cNvSpPr>
            <a:spLocks noGrp="1"/>
          </p:cNvSpPr>
          <p:nvPr>
            <p:ph type="body" sz="half" idx="2"/>
          </p:nvPr>
        </p:nvSpPr>
        <p:spPr>
          <a:xfrm>
            <a:off x="399612" y="5275863"/>
            <a:ext cx="4007211" cy="593125"/>
          </a:xfrm>
        </p:spPr>
        <p:txBody>
          <a:bodyPr anchor="b"/>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Date Placeholder 3">
            <a:extLst>
              <a:ext uri="{FF2B5EF4-FFF2-40B4-BE49-F238E27FC236}">
                <a16:creationId xmlns:a16="http://schemas.microsoft.com/office/drawing/2014/main" id="{E74888BE-D743-C54B-963A-5E45EA1EEA8C}"/>
              </a:ext>
            </a:extLst>
          </p:cNvPr>
          <p:cNvSpPr>
            <a:spLocks noGrp="1"/>
          </p:cNvSpPr>
          <p:nvPr>
            <p:ph type="dt" sz="half" idx="10"/>
          </p:nvPr>
        </p:nvSpPr>
        <p:spPr>
          <a:xfrm>
            <a:off x="3000786" y="6356350"/>
            <a:ext cx="1406037" cy="365125"/>
          </a:xfrm>
          <a:prstGeom prst="rect">
            <a:avLst/>
          </a:prstGeom>
        </p:spPr>
        <p:txBody>
          <a:bodyPr vert="horz" lIns="91440" tIns="45720" rIns="91440" bIns="45720" rtlCol="0" anchor="ctr"/>
          <a:lstStyle>
            <a:lvl1pPr algn="r">
              <a:defRPr sz="1000" b="0" i="0">
                <a:solidFill>
                  <a:schemeClr val="bg1"/>
                </a:solidFill>
                <a:latin typeface="Arial Narrow" panose="020B0604020202020204" pitchFamily="34" charset="0"/>
                <a:cs typeface="Arial Narrow" panose="020B0604020202020204" pitchFamily="34" charset="0"/>
              </a:defRPr>
            </a:lvl1pPr>
          </a:lstStyle>
          <a:p>
            <a:r>
              <a:rPr lang="en-US" dirty="0"/>
              <a:t>Form # X/XX</a:t>
            </a:r>
          </a:p>
        </p:txBody>
      </p:sp>
      <p:sp>
        <p:nvSpPr>
          <p:cNvPr id="11" name="Footer Placeholder 4">
            <a:extLst>
              <a:ext uri="{FF2B5EF4-FFF2-40B4-BE49-F238E27FC236}">
                <a16:creationId xmlns:a16="http://schemas.microsoft.com/office/drawing/2014/main" id="{53ADDA73-8CB9-CC40-9424-FA4648FEEBD4}"/>
              </a:ext>
            </a:extLst>
          </p:cNvPr>
          <p:cNvSpPr>
            <a:spLocks noGrp="1"/>
          </p:cNvSpPr>
          <p:nvPr>
            <p:ph type="ftr" sz="quarter" idx="3"/>
          </p:nvPr>
        </p:nvSpPr>
        <p:spPr>
          <a:xfrm>
            <a:off x="5362831" y="6356350"/>
            <a:ext cx="4129039" cy="365125"/>
          </a:xfrm>
          <a:prstGeom prst="rect">
            <a:avLst/>
          </a:prstGeom>
        </p:spPr>
        <p:txBody>
          <a:bodyPr vert="horz" lIns="91440" tIns="45720" rIns="91440" bIns="45720" rtlCol="0" anchor="ctr"/>
          <a:lstStyle>
            <a:lvl1pPr algn="l">
              <a:defRPr sz="1000" b="0" i="0">
                <a:solidFill>
                  <a:schemeClr val="tx1">
                    <a:tint val="75000"/>
                  </a:schemeClr>
                </a:solidFill>
                <a:latin typeface="Arial Narrow" panose="020B0604020202020204" pitchFamily="34" charset="0"/>
                <a:cs typeface="Arial Narrow" panose="020B0604020202020204" pitchFamily="34" charset="0"/>
              </a:defRPr>
            </a:lvl1pPr>
          </a:lstStyle>
          <a:p>
            <a:r>
              <a:rPr lang="en-US"/>
              <a:t>Audience disclosure in here</a:t>
            </a:r>
            <a:endParaRPr lang="en-US" dirty="0"/>
          </a:p>
        </p:txBody>
      </p:sp>
      <p:sp>
        <p:nvSpPr>
          <p:cNvPr id="12" name="Slide Number Placeholder 5">
            <a:extLst>
              <a:ext uri="{FF2B5EF4-FFF2-40B4-BE49-F238E27FC236}">
                <a16:creationId xmlns:a16="http://schemas.microsoft.com/office/drawing/2014/main" id="{215BC2C1-E631-AE41-BF8A-1F5147FA5152}"/>
              </a:ext>
            </a:extLst>
          </p:cNvPr>
          <p:cNvSpPr>
            <a:spLocks noGrp="1"/>
          </p:cNvSpPr>
          <p:nvPr>
            <p:ph type="sldNum" sz="quarter" idx="4"/>
          </p:nvPr>
        </p:nvSpPr>
        <p:spPr>
          <a:xfrm>
            <a:off x="420632" y="6356350"/>
            <a:ext cx="970552" cy="365125"/>
          </a:xfrm>
          <a:prstGeom prst="rect">
            <a:avLst/>
          </a:prstGeom>
        </p:spPr>
        <p:txBody>
          <a:bodyPr vert="horz" lIns="91440" tIns="45720" rIns="91440" bIns="45720" rtlCol="0" anchor="ctr"/>
          <a:lstStyle>
            <a:lvl1pPr algn="l">
              <a:defRPr sz="1000" b="0" i="0">
                <a:solidFill>
                  <a:schemeClr val="bg1"/>
                </a:solidFill>
                <a:latin typeface="Arial Narrow" panose="020B0604020202020204" pitchFamily="34" charset="0"/>
                <a:cs typeface="Arial Narrow" panose="020B0604020202020204" pitchFamily="34" charset="0"/>
              </a:defRPr>
            </a:lvl1pPr>
          </a:lstStyle>
          <a:p>
            <a:fld id="{16DAB8EE-80AF-E04A-92BA-34D35F40B4D4}" type="slidenum">
              <a:rPr lang="en-US" smtClean="0"/>
              <a:pPr/>
              <a:t>‹#›</a:t>
            </a:fld>
            <a:endParaRPr lang="en-US" dirty="0"/>
          </a:p>
        </p:txBody>
      </p:sp>
      <p:pic>
        <p:nvPicPr>
          <p:cNvPr id="13" name="Picture 12" descr="Text&#10;&#10;Description automatically generated with low confidence">
            <a:extLst>
              <a:ext uri="{FF2B5EF4-FFF2-40B4-BE49-F238E27FC236}">
                <a16:creationId xmlns:a16="http://schemas.microsoft.com/office/drawing/2014/main" id="{FADABF24-2701-BF4F-B1EC-50203B2C2875}"/>
              </a:ext>
            </a:extLst>
          </p:cNvPr>
          <p:cNvPicPr>
            <a:picLocks noChangeAspect="1"/>
          </p:cNvPicPr>
          <p:nvPr userDrawn="1"/>
        </p:nvPicPr>
        <p:blipFill>
          <a:blip r:embed="rId2"/>
          <a:stretch>
            <a:fillRect/>
          </a:stretch>
        </p:blipFill>
        <p:spPr>
          <a:xfrm>
            <a:off x="9941128" y="6356972"/>
            <a:ext cx="1736007" cy="294794"/>
          </a:xfrm>
          <a:prstGeom prst="rect">
            <a:avLst/>
          </a:prstGeom>
        </p:spPr>
      </p:pic>
      <p:cxnSp>
        <p:nvCxnSpPr>
          <p:cNvPr id="14" name="Straight Connector 13">
            <a:extLst>
              <a:ext uri="{FF2B5EF4-FFF2-40B4-BE49-F238E27FC236}">
                <a16:creationId xmlns:a16="http://schemas.microsoft.com/office/drawing/2014/main" id="{E19397BA-43C8-364F-A8EC-3768C10C285C}"/>
              </a:ext>
            </a:extLst>
          </p:cNvPr>
          <p:cNvCxnSpPr>
            <a:cxnSpLocks/>
          </p:cNvCxnSpPr>
          <p:nvPr userDrawn="1"/>
        </p:nvCxnSpPr>
        <p:spPr>
          <a:xfrm flipV="1">
            <a:off x="481914" y="5228163"/>
            <a:ext cx="1115391" cy="1"/>
          </a:xfrm>
          <a:prstGeom prst="line">
            <a:avLst/>
          </a:prstGeom>
          <a:noFill/>
          <a:ln w="76200">
            <a:gradFill>
              <a:gsLst>
                <a:gs pos="0">
                  <a:srgbClr val="5BBBEB"/>
                </a:gs>
                <a:gs pos="100000">
                  <a:srgbClr val="D1DD4A"/>
                </a:gs>
              </a:gsLst>
              <a:lin ang="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5" name="Straight Connector 14">
            <a:extLst>
              <a:ext uri="{FF2B5EF4-FFF2-40B4-BE49-F238E27FC236}">
                <a16:creationId xmlns:a16="http://schemas.microsoft.com/office/drawing/2014/main" id="{4199E15A-0AC6-3346-BC14-2DDB149CB215}"/>
              </a:ext>
            </a:extLst>
          </p:cNvPr>
          <p:cNvCxnSpPr>
            <a:cxnSpLocks/>
          </p:cNvCxnSpPr>
          <p:nvPr userDrawn="1"/>
        </p:nvCxnSpPr>
        <p:spPr>
          <a:xfrm>
            <a:off x="-24714" y="0"/>
            <a:ext cx="12229071" cy="12357"/>
          </a:xfrm>
          <a:prstGeom prst="line">
            <a:avLst/>
          </a:prstGeom>
          <a:ln w="127000">
            <a:gradFill>
              <a:gsLst>
                <a:gs pos="0">
                  <a:srgbClr val="22324E"/>
                </a:gs>
                <a:gs pos="75000">
                  <a:srgbClr val="8ABF2E"/>
                </a:gs>
                <a:gs pos="50000">
                  <a:srgbClr val="5BBBEB"/>
                </a:gs>
                <a:gs pos="25000">
                  <a:srgbClr val="007DD7"/>
                </a:gs>
                <a:gs pos="100000">
                  <a:srgbClr val="FFB000"/>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72590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6883" y="1380782"/>
            <a:ext cx="544607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79524" y="1380782"/>
            <a:ext cx="580767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0"/>
          </p:nvPr>
        </p:nvSpPr>
        <p:spPr>
          <a:xfrm>
            <a:off x="336884" y="6347712"/>
            <a:ext cx="815148" cy="228600"/>
          </a:xfrm>
          <a:prstGeom prst="rect">
            <a:avLst/>
          </a:prstGeom>
        </p:spPr>
        <p:txBody>
          <a:bodyPr/>
          <a:lstStyle>
            <a:lvl1pPr algn="l">
              <a:defRPr>
                <a:solidFill>
                  <a:schemeClr val="tx1"/>
                </a:solidFill>
                <a:latin typeface="Arial" charset="0"/>
                <a:ea typeface="Arial" charset="0"/>
                <a:cs typeface="Arial" charset="0"/>
              </a:defRPr>
            </a:lvl1pPr>
          </a:lstStyle>
          <a:p>
            <a:pPr>
              <a:defRPr/>
            </a:pPr>
            <a:fld id="{55BD5FDF-1479-4CBA-B4F0-1ABFFDF89263}" type="slidenum">
              <a:rPr lang="en-US" smtClean="0"/>
              <a:pPr>
                <a:defRPr/>
              </a:pPr>
              <a:t>‹#›</a:t>
            </a:fld>
            <a:endParaRPr lang="en-US"/>
          </a:p>
        </p:txBody>
      </p:sp>
      <p:sp>
        <p:nvSpPr>
          <p:cNvPr id="9" name="Footer Placeholder 1"/>
          <p:cNvSpPr>
            <a:spLocks noGrp="1"/>
          </p:cNvSpPr>
          <p:nvPr>
            <p:ph type="ftr" sz="quarter" idx="12"/>
          </p:nvPr>
        </p:nvSpPr>
        <p:spPr>
          <a:xfrm>
            <a:off x="3352800" y="6338095"/>
            <a:ext cx="5486400" cy="249931"/>
          </a:xfrm>
          <a:prstGeom prst="rect">
            <a:avLst/>
          </a:prstGeom>
        </p:spPr>
        <p:txBody>
          <a:bodyPr/>
          <a:lstStyle>
            <a:lvl1pPr>
              <a:defRPr>
                <a:solidFill>
                  <a:schemeClr val="tx1"/>
                </a:solidFill>
                <a:latin typeface="Arial" charset="0"/>
                <a:ea typeface="Arial" charset="0"/>
                <a:cs typeface="Arial" charset="0"/>
              </a:defRPr>
            </a:lvl1pPr>
          </a:lstStyle>
          <a:p>
            <a:r>
              <a:rPr lang="en-US"/>
              <a:t>click to insert audience disclosure</a:t>
            </a:r>
          </a:p>
        </p:txBody>
      </p:sp>
      <p:sp>
        <p:nvSpPr>
          <p:cNvPr id="10" name="Text Placeholder 3"/>
          <p:cNvSpPr>
            <a:spLocks noGrp="1"/>
          </p:cNvSpPr>
          <p:nvPr>
            <p:ph type="body" sz="quarter" idx="14" hasCustomPrompt="1"/>
          </p:nvPr>
        </p:nvSpPr>
        <p:spPr>
          <a:xfrm>
            <a:off x="336883" y="5799264"/>
            <a:ext cx="8263420" cy="230832"/>
          </a:xfrm>
        </p:spPr>
        <p:txBody>
          <a:bodyPr wrap="square" anchor="b" anchorCtr="0">
            <a:spAutoFit/>
          </a:bodyPr>
          <a:lstStyle>
            <a:lvl1pPr marL="0" indent="0">
              <a:spcBef>
                <a:spcPts val="0"/>
              </a:spcBef>
              <a:buFont typeface="Arial" panose="020B0604020202020204" pitchFamily="34" charset="0"/>
              <a:buNone/>
              <a:defRPr sz="1000" baseline="0">
                <a:solidFill>
                  <a:schemeClr val="tx1">
                    <a:lumMod val="75000"/>
                    <a:lumOff val="25000"/>
                  </a:schemeClr>
                </a:solidFill>
                <a:latin typeface="Arial Narrow"/>
                <a:cs typeface="Arial Narrow"/>
              </a:defRPr>
            </a:lvl1pPr>
            <a:lvl2pPr marL="339725" indent="0">
              <a:buNone/>
              <a:defRPr sz="1000">
                <a:solidFill>
                  <a:schemeClr val="tx1">
                    <a:lumMod val="50000"/>
                    <a:lumOff val="50000"/>
                  </a:schemeClr>
                </a:solidFill>
                <a:latin typeface="+mj-lt"/>
              </a:defRPr>
            </a:lvl2pPr>
            <a:lvl3pPr marL="627063" indent="0">
              <a:buNone/>
              <a:defRPr sz="1000">
                <a:solidFill>
                  <a:schemeClr val="tx1">
                    <a:lumMod val="50000"/>
                    <a:lumOff val="50000"/>
                  </a:schemeClr>
                </a:solidFill>
                <a:latin typeface="+mj-lt"/>
              </a:defRPr>
            </a:lvl3pPr>
            <a:lvl4pPr marL="914400" indent="0">
              <a:buNone/>
              <a:defRPr sz="1000">
                <a:solidFill>
                  <a:schemeClr val="tx1">
                    <a:lumMod val="50000"/>
                    <a:lumOff val="50000"/>
                  </a:schemeClr>
                </a:solidFill>
                <a:latin typeface="+mj-lt"/>
              </a:defRPr>
            </a:lvl4pPr>
            <a:lvl5pPr marL="1031875" indent="0">
              <a:buNone/>
              <a:defRPr sz="1000">
                <a:solidFill>
                  <a:schemeClr val="tx1">
                    <a:lumMod val="50000"/>
                    <a:lumOff val="50000"/>
                  </a:schemeClr>
                </a:solidFill>
                <a:latin typeface="+mj-lt"/>
              </a:defRPr>
            </a:lvl5pPr>
          </a:lstStyle>
          <a:p>
            <a:pPr lvl="0"/>
            <a:r>
              <a:rPr lang="en-US"/>
              <a:t>add disclosures and footnotes here</a:t>
            </a:r>
          </a:p>
        </p:txBody>
      </p:sp>
    </p:spTree>
    <p:extLst>
      <p:ext uri="{BB962C8B-B14F-4D97-AF65-F5344CB8AC3E}">
        <p14:creationId xmlns:p14="http://schemas.microsoft.com/office/powerpoint/2010/main" val="23032412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36884" y="1480709"/>
            <a:ext cx="10331116"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336884" y="3960384"/>
            <a:ext cx="10331116" cy="87110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3"/>
          <p:cNvSpPr>
            <a:spLocks noGrp="1"/>
          </p:cNvSpPr>
          <p:nvPr>
            <p:ph type="ftr" sz="quarter" idx="11"/>
          </p:nvPr>
        </p:nvSpPr>
        <p:spPr>
          <a:xfrm>
            <a:off x="2759242" y="6631556"/>
            <a:ext cx="5486400" cy="182880"/>
          </a:xfrm>
        </p:spPr>
        <p:txBody>
          <a:bodyPr/>
          <a:lstStyle>
            <a:lvl1pPr>
              <a:defRPr>
                <a:solidFill>
                  <a:schemeClr val="tx1">
                    <a:lumMod val="75000"/>
                    <a:lumOff val="25000"/>
                  </a:schemeClr>
                </a:solidFill>
                <a:latin typeface="Arial" charset="0"/>
                <a:ea typeface="Arial" charset="0"/>
                <a:cs typeface="Arial" charset="0"/>
              </a:defRPr>
            </a:lvl1pPr>
          </a:lstStyle>
          <a:p>
            <a:r>
              <a:rPr lang="en-US"/>
              <a:t>click to insert audience disclosure</a:t>
            </a:r>
          </a:p>
        </p:txBody>
      </p:sp>
      <p:sp>
        <p:nvSpPr>
          <p:cNvPr id="8" name="Text Placeholder 25"/>
          <p:cNvSpPr>
            <a:spLocks noGrp="1"/>
          </p:cNvSpPr>
          <p:nvPr>
            <p:ph type="body" sz="quarter" idx="24" hasCustomPrompt="1"/>
          </p:nvPr>
        </p:nvSpPr>
        <p:spPr>
          <a:xfrm>
            <a:off x="10409281" y="6629401"/>
            <a:ext cx="1304924" cy="152400"/>
          </a:xfrm>
        </p:spPr>
        <p:txBody>
          <a:bodyPr/>
          <a:lstStyle>
            <a:lvl1pPr marL="0" indent="0" algn="r">
              <a:spcBef>
                <a:spcPts val="0"/>
              </a:spcBef>
              <a:buFont typeface="Arial" panose="020B0604020202020204" pitchFamily="34" charset="0"/>
              <a:buNone/>
              <a:defRPr sz="800" b="0" i="0" baseline="0">
                <a:solidFill>
                  <a:schemeClr val="tx1">
                    <a:lumMod val="75000"/>
                    <a:lumOff val="25000"/>
                  </a:schemeClr>
                </a:solidFill>
                <a:latin typeface="Arial" charset="0"/>
                <a:ea typeface="Arial" charset="0"/>
                <a:cs typeface="Arial" charset="0"/>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0/00</a:t>
            </a:r>
          </a:p>
        </p:txBody>
      </p:sp>
      <p:sp>
        <p:nvSpPr>
          <p:cNvPr id="9" name="Text Placeholder 25"/>
          <p:cNvSpPr>
            <a:spLocks noGrp="1"/>
          </p:cNvSpPr>
          <p:nvPr>
            <p:ph type="body" sz="quarter" idx="20" hasCustomPrompt="1"/>
          </p:nvPr>
        </p:nvSpPr>
        <p:spPr>
          <a:xfrm>
            <a:off x="336884" y="6629401"/>
            <a:ext cx="1164304" cy="171164"/>
          </a:xfrm>
        </p:spPr>
        <p:txBody>
          <a:bodyPr/>
          <a:lstStyle>
            <a:lvl1pPr marL="0" indent="0" algn="l">
              <a:spcBef>
                <a:spcPts val="0"/>
              </a:spcBef>
              <a:buFont typeface="Arial" panose="020B0604020202020204" pitchFamily="34" charset="0"/>
              <a:buNone/>
              <a:defRPr sz="800" b="0" i="0" baseline="0">
                <a:solidFill>
                  <a:schemeClr val="tx1">
                    <a:lumMod val="75000"/>
                    <a:lumOff val="25000"/>
                  </a:schemeClr>
                </a:solidFill>
                <a:latin typeface="Arial" charset="0"/>
                <a:ea typeface="Arial" charset="0"/>
                <a:cs typeface="Arial" charset="0"/>
              </a:defRPr>
            </a:lvl1pPr>
            <a:lvl2pPr marL="0" indent="0" algn="r">
              <a:spcBef>
                <a:spcPts val="0"/>
              </a:spcBef>
              <a:buNone/>
              <a:defRPr>
                <a:solidFill>
                  <a:schemeClr val="bg1"/>
                </a:solidFill>
                <a:latin typeface="+mn-lt"/>
              </a:defRPr>
            </a:lvl2pPr>
            <a:lvl3pPr marL="0" indent="0" algn="r">
              <a:spcBef>
                <a:spcPts val="0"/>
              </a:spcBef>
              <a:buNone/>
              <a:defRPr>
                <a:solidFill>
                  <a:schemeClr val="bg1"/>
                </a:solidFill>
                <a:latin typeface="+mn-lt"/>
              </a:defRPr>
            </a:lvl3pPr>
            <a:lvl4pPr marL="0" indent="0" algn="r">
              <a:spcBef>
                <a:spcPts val="0"/>
              </a:spcBef>
              <a:buNone/>
              <a:defRPr>
                <a:solidFill>
                  <a:schemeClr val="bg1"/>
                </a:solidFill>
                <a:latin typeface="+mn-lt"/>
              </a:defRPr>
            </a:lvl4pPr>
            <a:lvl5pPr marL="0" indent="0" algn="r">
              <a:spcBef>
                <a:spcPts val="0"/>
              </a:spcBef>
              <a:buNone/>
              <a:defRPr>
                <a:solidFill>
                  <a:schemeClr val="bg1"/>
                </a:solidFill>
                <a:latin typeface="+mn-lt"/>
              </a:defRPr>
            </a:lvl5pPr>
          </a:lstStyle>
          <a:p>
            <a:pPr lvl="0"/>
            <a:r>
              <a:rPr lang="en-US"/>
              <a:t>add form number</a:t>
            </a:r>
          </a:p>
        </p:txBody>
      </p:sp>
      <p:sp>
        <p:nvSpPr>
          <p:cNvPr id="10" name="Subtitle 1"/>
          <p:cNvSpPr txBox="1">
            <a:spLocks/>
          </p:cNvSpPr>
          <p:nvPr userDrawn="1"/>
        </p:nvSpPr>
        <p:spPr bwMode="auto">
          <a:xfrm>
            <a:off x="9181070" y="6266605"/>
            <a:ext cx="2533135" cy="3649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r" defTabSz="457200" eaLnBrk="1" fontAlgn="base" hangingPunct="1">
              <a:spcBef>
                <a:spcPct val="0"/>
              </a:spcBef>
              <a:spcAft>
                <a:spcPct val="0"/>
              </a:spcAft>
              <a:buFont typeface="Arial" pitchFamily="34" charset="0"/>
              <a:buNone/>
            </a:pPr>
            <a:r>
              <a:rPr lang="en-US" sz="800">
                <a:solidFill>
                  <a:srgbClr val="000000">
                    <a:lumMod val="50000"/>
                    <a:lumOff val="50000"/>
                  </a:srgbClr>
                </a:solidFill>
                <a:latin typeface="Arial" charset="0"/>
                <a:ea typeface="Arial" charset="0"/>
                <a:cs typeface="Arial" charset="0"/>
              </a:rPr>
              <a:t>Symetra Life Insurance Company</a:t>
            </a:r>
          </a:p>
          <a:p>
            <a:pPr algn="r" defTabSz="457200" eaLnBrk="1" fontAlgn="base" hangingPunct="1">
              <a:spcBef>
                <a:spcPct val="0"/>
              </a:spcBef>
              <a:spcAft>
                <a:spcPct val="0"/>
              </a:spcAft>
              <a:buFont typeface="Arial" pitchFamily="34" charset="0"/>
              <a:buNone/>
            </a:pPr>
            <a:r>
              <a:rPr lang="en-US" sz="800">
                <a:solidFill>
                  <a:srgbClr val="000000">
                    <a:lumMod val="50000"/>
                    <a:lumOff val="50000"/>
                  </a:srgbClr>
                </a:solidFill>
                <a:latin typeface="Arial" charset="0"/>
                <a:ea typeface="Arial" charset="0"/>
                <a:cs typeface="Arial" charset="0"/>
              </a:rPr>
              <a:t>777 108</a:t>
            </a:r>
            <a:r>
              <a:rPr lang="en-US" sz="800" baseline="30000">
                <a:solidFill>
                  <a:srgbClr val="000000">
                    <a:lumMod val="50000"/>
                    <a:lumOff val="50000"/>
                  </a:srgbClr>
                </a:solidFill>
                <a:latin typeface="Arial" charset="0"/>
                <a:ea typeface="Arial" charset="0"/>
                <a:cs typeface="Arial" charset="0"/>
              </a:rPr>
              <a:t>th</a:t>
            </a:r>
            <a:r>
              <a:rPr lang="en-US" sz="800">
                <a:solidFill>
                  <a:srgbClr val="000000">
                    <a:lumMod val="50000"/>
                    <a:lumOff val="50000"/>
                  </a:srgbClr>
                </a:solidFill>
                <a:latin typeface="Arial" charset="0"/>
                <a:ea typeface="Arial" charset="0"/>
                <a:cs typeface="Arial" charset="0"/>
              </a:rPr>
              <a:t> Ave. NE, Suite 1200, Bellevue, WA 98004</a:t>
            </a:r>
          </a:p>
        </p:txBody>
      </p:sp>
    </p:spTree>
    <p:extLst>
      <p:ext uri="{BB962C8B-B14F-4D97-AF65-F5344CB8AC3E}">
        <p14:creationId xmlns:p14="http://schemas.microsoft.com/office/powerpoint/2010/main" val="32247093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2"/>
          <p:cNvSpPr>
            <a:spLocks noGrp="1"/>
          </p:cNvSpPr>
          <p:nvPr>
            <p:ph type="sldNum" sz="quarter" idx="10"/>
          </p:nvPr>
        </p:nvSpPr>
        <p:spPr>
          <a:xfrm>
            <a:off x="336884" y="6347712"/>
            <a:ext cx="815148" cy="228600"/>
          </a:xfrm>
          <a:prstGeom prst="rect">
            <a:avLst/>
          </a:prstGeom>
        </p:spPr>
        <p:txBody>
          <a:bodyPr/>
          <a:lstStyle>
            <a:lvl1pPr algn="l">
              <a:defRPr>
                <a:solidFill>
                  <a:schemeClr val="bg1"/>
                </a:solidFill>
                <a:latin typeface="Arial" charset="0"/>
                <a:ea typeface="Arial" charset="0"/>
                <a:cs typeface="Arial" charset="0"/>
              </a:defRPr>
            </a:lvl1pPr>
          </a:lstStyle>
          <a:p>
            <a:pPr>
              <a:defRPr/>
            </a:pPr>
            <a:fld id="{55BD5FDF-1479-4CBA-B4F0-1ABFFDF89263}" type="slidenum">
              <a:rPr lang="en-US" smtClean="0">
                <a:solidFill>
                  <a:srgbClr val="FFFFFF"/>
                </a:solidFill>
              </a:rPr>
              <a:pPr>
                <a:defRPr/>
              </a:pPr>
              <a:t>‹#›</a:t>
            </a:fld>
            <a:endParaRPr lang="en-US">
              <a:solidFill>
                <a:srgbClr val="FFFFFF"/>
              </a:solidFill>
            </a:endParaRPr>
          </a:p>
        </p:txBody>
      </p:sp>
      <p:sp>
        <p:nvSpPr>
          <p:cNvPr id="8" name="Footer Placeholder 1"/>
          <p:cNvSpPr>
            <a:spLocks noGrp="1"/>
          </p:cNvSpPr>
          <p:nvPr>
            <p:ph type="ftr" sz="quarter" idx="12"/>
          </p:nvPr>
        </p:nvSpPr>
        <p:spPr>
          <a:xfrm>
            <a:off x="3352800" y="6338095"/>
            <a:ext cx="5486400" cy="249931"/>
          </a:xfrm>
          <a:prstGeom prst="rect">
            <a:avLst/>
          </a:prstGeom>
        </p:spPr>
        <p:txBody>
          <a:bodyPr/>
          <a:lstStyle>
            <a:lvl1pPr>
              <a:defRPr>
                <a:solidFill>
                  <a:schemeClr val="bg1"/>
                </a:solidFill>
                <a:latin typeface="Arial" charset="0"/>
                <a:ea typeface="Arial" charset="0"/>
                <a:cs typeface="Arial" charset="0"/>
              </a:defRPr>
            </a:lvl1pPr>
          </a:lstStyle>
          <a:p>
            <a:r>
              <a:rPr lang="en-US"/>
              <a:t>click to insert audience disclosure</a:t>
            </a:r>
          </a:p>
        </p:txBody>
      </p:sp>
    </p:spTree>
    <p:extLst>
      <p:ext uri="{BB962C8B-B14F-4D97-AF65-F5344CB8AC3E}">
        <p14:creationId xmlns:p14="http://schemas.microsoft.com/office/powerpoint/2010/main" val="26732436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6883" y="1380782"/>
            <a:ext cx="11550317"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2"/>
          <p:cNvSpPr>
            <a:spLocks noGrp="1"/>
          </p:cNvSpPr>
          <p:nvPr>
            <p:ph type="sldNum" sz="quarter" idx="10"/>
          </p:nvPr>
        </p:nvSpPr>
        <p:spPr>
          <a:xfrm>
            <a:off x="336884" y="6347712"/>
            <a:ext cx="815148" cy="228600"/>
          </a:xfrm>
          <a:prstGeom prst="rect">
            <a:avLst/>
          </a:prstGeom>
        </p:spPr>
        <p:txBody>
          <a:bodyPr/>
          <a:lstStyle>
            <a:lvl1pPr algn="l">
              <a:defRPr>
                <a:solidFill>
                  <a:schemeClr val="tx1"/>
                </a:solidFill>
                <a:latin typeface="Arial" charset="0"/>
                <a:ea typeface="Arial" charset="0"/>
                <a:cs typeface="Arial" charset="0"/>
              </a:defRPr>
            </a:lvl1pPr>
          </a:lstStyle>
          <a:p>
            <a:pPr>
              <a:defRPr/>
            </a:pPr>
            <a:fld id="{55BD5FDF-1479-4CBA-B4F0-1ABFFDF89263}" type="slidenum">
              <a:rPr lang="en-US" smtClean="0"/>
              <a:pPr>
                <a:defRPr/>
              </a:pPr>
              <a:t>‹#›</a:t>
            </a:fld>
            <a:endParaRPr lang="en-US"/>
          </a:p>
        </p:txBody>
      </p:sp>
      <p:sp>
        <p:nvSpPr>
          <p:cNvPr id="10" name="Text Placeholder 3"/>
          <p:cNvSpPr>
            <a:spLocks noGrp="1"/>
          </p:cNvSpPr>
          <p:nvPr>
            <p:ph type="body" sz="quarter" idx="14" hasCustomPrompt="1"/>
          </p:nvPr>
        </p:nvSpPr>
        <p:spPr>
          <a:xfrm>
            <a:off x="336883" y="5799264"/>
            <a:ext cx="8263420" cy="230832"/>
          </a:xfrm>
        </p:spPr>
        <p:txBody>
          <a:bodyPr wrap="square" anchor="b" anchorCtr="0">
            <a:spAutoFit/>
          </a:bodyPr>
          <a:lstStyle>
            <a:lvl1pPr marL="0" indent="0">
              <a:spcBef>
                <a:spcPts val="0"/>
              </a:spcBef>
              <a:buFont typeface="Arial" panose="020B0604020202020204" pitchFamily="34" charset="0"/>
              <a:buNone/>
              <a:defRPr sz="1000" baseline="0">
                <a:solidFill>
                  <a:schemeClr val="tx1">
                    <a:lumMod val="75000"/>
                    <a:lumOff val="25000"/>
                  </a:schemeClr>
                </a:solidFill>
                <a:latin typeface="Arial Narrow"/>
                <a:cs typeface="Arial Narrow"/>
              </a:defRPr>
            </a:lvl1pPr>
            <a:lvl2pPr marL="339725" indent="0">
              <a:buNone/>
              <a:defRPr sz="1000">
                <a:solidFill>
                  <a:schemeClr val="tx1">
                    <a:lumMod val="50000"/>
                    <a:lumOff val="50000"/>
                  </a:schemeClr>
                </a:solidFill>
                <a:latin typeface="+mj-lt"/>
              </a:defRPr>
            </a:lvl2pPr>
            <a:lvl3pPr marL="627063" indent="0">
              <a:buNone/>
              <a:defRPr sz="1000">
                <a:solidFill>
                  <a:schemeClr val="tx1">
                    <a:lumMod val="50000"/>
                    <a:lumOff val="50000"/>
                  </a:schemeClr>
                </a:solidFill>
                <a:latin typeface="+mj-lt"/>
              </a:defRPr>
            </a:lvl3pPr>
            <a:lvl4pPr marL="914400" indent="0">
              <a:buNone/>
              <a:defRPr sz="1000">
                <a:solidFill>
                  <a:schemeClr val="tx1">
                    <a:lumMod val="50000"/>
                    <a:lumOff val="50000"/>
                  </a:schemeClr>
                </a:solidFill>
                <a:latin typeface="+mj-lt"/>
              </a:defRPr>
            </a:lvl4pPr>
            <a:lvl5pPr marL="1031875" indent="0">
              <a:buNone/>
              <a:defRPr sz="1000">
                <a:solidFill>
                  <a:schemeClr val="tx1">
                    <a:lumMod val="50000"/>
                    <a:lumOff val="50000"/>
                  </a:schemeClr>
                </a:solidFill>
                <a:latin typeface="+mj-lt"/>
              </a:defRPr>
            </a:lvl5pPr>
          </a:lstStyle>
          <a:p>
            <a:pPr lvl="0"/>
            <a:r>
              <a:rPr lang="en-US"/>
              <a:t>add disclosures and footnotes here</a:t>
            </a:r>
          </a:p>
        </p:txBody>
      </p:sp>
      <p:sp>
        <p:nvSpPr>
          <p:cNvPr id="7" name="Footer Placeholder 3">
            <a:extLst>
              <a:ext uri="{FF2B5EF4-FFF2-40B4-BE49-F238E27FC236}">
                <a16:creationId xmlns:a16="http://schemas.microsoft.com/office/drawing/2014/main" id="{696D8A24-0588-46B4-947B-3117727BCC68}"/>
              </a:ext>
            </a:extLst>
          </p:cNvPr>
          <p:cNvSpPr>
            <a:spLocks noGrp="1"/>
          </p:cNvSpPr>
          <p:nvPr>
            <p:ph type="ftr" sz="quarter" idx="12"/>
          </p:nvPr>
        </p:nvSpPr>
        <p:spPr>
          <a:xfrm>
            <a:off x="3368841" y="6618314"/>
            <a:ext cx="5486400" cy="249931"/>
          </a:xfrm>
        </p:spPr>
        <p:txBody>
          <a:bodyPr/>
          <a:lstStyle/>
          <a:p>
            <a:r>
              <a:rPr lang="en-US" sz="1000"/>
              <a:t>For Insurance Producer Use Only </a:t>
            </a:r>
          </a:p>
        </p:txBody>
      </p:sp>
    </p:spTree>
    <p:extLst>
      <p:ext uri="{BB962C8B-B14F-4D97-AF65-F5344CB8AC3E}">
        <p14:creationId xmlns:p14="http://schemas.microsoft.com/office/powerpoint/2010/main" val="22555028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1 Column With Sideba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712114"/>
            <a:ext cx="7924800" cy="430887"/>
          </a:xfrm>
        </p:spPr>
        <p:txBody>
          <a:bodyPr/>
          <a:lstStyle>
            <a:lvl1pPr>
              <a:defRPr>
                <a:solidFill>
                  <a:srgbClr val="0079C1"/>
                </a:solidFill>
              </a:defRPr>
            </a:lvl1pPr>
          </a:lstStyle>
          <a:p>
            <a:r>
              <a:rPr lang="en-US"/>
              <a:t>click to add slide title</a:t>
            </a:r>
          </a:p>
        </p:txBody>
      </p:sp>
      <p:sp>
        <p:nvSpPr>
          <p:cNvPr id="4" name="Slide Number Placeholder 3"/>
          <p:cNvSpPr>
            <a:spLocks noGrp="1"/>
          </p:cNvSpPr>
          <p:nvPr>
            <p:ph type="sldNum" sz="quarter" idx="11"/>
          </p:nvPr>
        </p:nvSpPr>
        <p:spPr/>
        <p:txBody>
          <a:bodyPr/>
          <a:lstStyle/>
          <a:p>
            <a:fld id="{1F019183-BD9F-4816-A08D-83515F41B268}" type="slidenum">
              <a:rPr lang="en-US" smtClean="0"/>
              <a:t>‹#›</a:t>
            </a:fld>
            <a:endParaRPr lang="en-US"/>
          </a:p>
        </p:txBody>
      </p:sp>
      <p:sp>
        <p:nvSpPr>
          <p:cNvPr id="6" name="Text Placeholder 5"/>
          <p:cNvSpPr>
            <a:spLocks noGrp="1"/>
          </p:cNvSpPr>
          <p:nvPr>
            <p:ph type="body" sz="quarter" idx="12" hasCustomPrompt="1"/>
          </p:nvPr>
        </p:nvSpPr>
        <p:spPr>
          <a:xfrm>
            <a:off x="609600" y="6247656"/>
            <a:ext cx="9144000" cy="230832"/>
          </a:xfrm>
        </p:spPr>
        <p:txBody>
          <a:bodyPr wrap="square" anchor="b" anchorCtr="0">
            <a:spAutoFit/>
          </a:bodyPr>
          <a:lstStyle>
            <a:lvl1pPr marL="0" indent="0">
              <a:buFontTx/>
              <a:buNone/>
              <a:defRPr sz="1000">
                <a:solidFill>
                  <a:schemeClr val="tx1">
                    <a:lumMod val="75000"/>
                    <a:lumOff val="25000"/>
                  </a:schemeClr>
                </a:solidFill>
              </a:defRPr>
            </a:lvl1pPr>
            <a:lvl2pPr marL="457200" indent="0">
              <a:buFontTx/>
              <a:buNone/>
              <a:defRPr sz="1000">
                <a:solidFill>
                  <a:schemeClr val="tx1"/>
                </a:solidFill>
              </a:defRPr>
            </a:lvl2pPr>
            <a:lvl3pPr marL="914400" indent="0">
              <a:buFontTx/>
              <a:buNone/>
              <a:defRPr sz="1000">
                <a:solidFill>
                  <a:schemeClr val="tx1"/>
                </a:solidFill>
              </a:defRPr>
            </a:lvl3pPr>
            <a:lvl4pPr marL="1371600" indent="0">
              <a:buFontTx/>
              <a:buNone/>
              <a:defRPr sz="1000">
                <a:solidFill>
                  <a:schemeClr val="tx1"/>
                </a:solidFill>
              </a:defRPr>
            </a:lvl4pPr>
            <a:lvl5pPr marL="1828800" indent="0">
              <a:buFontTx/>
              <a:buNone/>
              <a:defRPr sz="1000">
                <a:solidFill>
                  <a:schemeClr val="tx1"/>
                </a:solidFill>
              </a:defRPr>
            </a:lvl5pPr>
          </a:lstStyle>
          <a:p>
            <a:pPr lvl="0"/>
            <a:r>
              <a:rPr lang="en-US"/>
              <a:t>click to add disclosures</a:t>
            </a:r>
          </a:p>
        </p:txBody>
      </p:sp>
      <p:sp>
        <p:nvSpPr>
          <p:cNvPr id="7" name="Content Placeholder 4"/>
          <p:cNvSpPr>
            <a:spLocks noGrp="1"/>
          </p:cNvSpPr>
          <p:nvPr>
            <p:ph sz="quarter" idx="18" hasCustomPrompt="1"/>
          </p:nvPr>
        </p:nvSpPr>
        <p:spPr>
          <a:xfrm>
            <a:off x="9245600" y="1600201"/>
            <a:ext cx="2946400" cy="1255728"/>
          </a:xfrm>
          <a:gradFill>
            <a:gsLst>
              <a:gs pos="0">
                <a:schemeClr val="bg2">
                  <a:lumMod val="90000"/>
                </a:schemeClr>
              </a:gs>
              <a:gs pos="40000">
                <a:schemeClr val="bg1">
                  <a:lumMod val="85000"/>
                </a:schemeClr>
              </a:gs>
              <a:gs pos="100000">
                <a:schemeClr val="bg1"/>
              </a:gs>
            </a:gsLst>
            <a:lin ang="5400000" scaled="0"/>
          </a:gradFill>
        </p:spPr>
        <p:txBody>
          <a:bodyPr lIns="182880" tIns="182880" rIns="182880" bIns="182880">
            <a:spAutoFit/>
          </a:bodyPr>
          <a:lstStyle>
            <a:lvl1pPr marL="0" indent="0">
              <a:buFontTx/>
              <a:buNone/>
              <a:defRPr lang="en-US" sz="1600" kern="1200" dirty="0">
                <a:solidFill>
                  <a:srgbClr val="0085C6"/>
                </a:solidFill>
                <a:latin typeface="Arial" pitchFamily="34" charset="0"/>
                <a:ea typeface="ＭＳ Ｐゴシック"/>
                <a:cs typeface="ＭＳ Ｐゴシック"/>
              </a:defRPr>
            </a:lvl1pPr>
            <a:lvl2pPr marL="292608" indent="0">
              <a:buFontTx/>
              <a:buNone/>
              <a:defRPr/>
            </a:lvl2pPr>
            <a:lvl3pPr marL="530352" indent="0">
              <a:buFontTx/>
              <a:buNone/>
              <a:defRPr/>
            </a:lvl3pPr>
            <a:lvl4pPr marL="713232" indent="0">
              <a:buFontTx/>
              <a:buNone/>
              <a:defRPr/>
            </a:lvl4pPr>
            <a:lvl5pPr marL="905256" indent="0">
              <a:buFontTx/>
              <a:buNone/>
              <a:defRPr/>
            </a:lvl5pPr>
          </a:lstStyle>
          <a:p>
            <a:pPr lvl="0"/>
            <a:r>
              <a:rPr lang="en-US"/>
              <a:t>Click to add a table or chart, Smart Art, text and other objects. The box </a:t>
            </a:r>
            <a:br>
              <a:rPr lang="en-US"/>
            </a:br>
            <a:r>
              <a:rPr lang="en-US"/>
              <a:t>will expand automatically. </a:t>
            </a:r>
          </a:p>
        </p:txBody>
      </p:sp>
      <p:sp>
        <p:nvSpPr>
          <p:cNvPr id="8" name="Text Placeholder 2"/>
          <p:cNvSpPr>
            <a:spLocks noGrp="1"/>
          </p:cNvSpPr>
          <p:nvPr>
            <p:ph idx="1" hasCustomPrompt="1"/>
          </p:nvPr>
        </p:nvSpPr>
        <p:spPr>
          <a:xfrm>
            <a:off x="609600" y="1600201"/>
            <a:ext cx="7924800" cy="4114800"/>
          </a:xfrm>
          <a:prstGeom prst="rect">
            <a:avLst/>
          </a:prstGeom>
        </p:spPr>
        <p:txBody>
          <a:bodyPr vert="horz" lIns="0" tIns="0" rIns="0" bIns="0" rtlCol="0" anchor="t" anchorCtr="0">
            <a:normAutofit/>
          </a:bodyPr>
          <a:lstStyle>
            <a:lvl1pPr>
              <a:defRPr/>
            </a:lvl1pPr>
          </a:lstStyle>
          <a:p>
            <a:pPr lvl="0"/>
            <a:r>
              <a:rPr lang="en-US"/>
              <a:t>click to add bullets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1364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or Chapter Title Slide V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9EF746-30A8-9148-8842-84BED82386E1}"/>
              </a:ext>
            </a:extLst>
          </p:cNvPr>
          <p:cNvSpPr/>
          <p:nvPr userDrawn="1"/>
        </p:nvSpPr>
        <p:spPr>
          <a:xfrm>
            <a:off x="-80240" y="0"/>
            <a:ext cx="12284597" cy="6927449"/>
          </a:xfrm>
          <a:prstGeom prst="rect">
            <a:avLst/>
          </a:prstGeom>
          <a:gradFill>
            <a:gsLst>
              <a:gs pos="0">
                <a:srgbClr val="007DD7"/>
              </a:gs>
              <a:gs pos="100000">
                <a:srgbClr val="005A9E"/>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098EEBCE-C1BF-9DE5-5486-E6769DF2E901}"/>
              </a:ext>
            </a:extLst>
          </p:cNvPr>
          <p:cNvPicPr>
            <a:picLocks noChangeAspect="1"/>
          </p:cNvPicPr>
          <p:nvPr userDrawn="1"/>
        </p:nvPicPr>
        <p:blipFill>
          <a:blip r:embed="rId2"/>
          <a:srcRect/>
          <a:stretch/>
        </p:blipFill>
        <p:spPr>
          <a:xfrm>
            <a:off x="9946586" y="6356349"/>
            <a:ext cx="1725090" cy="294794"/>
          </a:xfrm>
          <a:prstGeom prst="rect">
            <a:avLst/>
          </a:prstGeom>
        </p:spPr>
      </p:pic>
    </p:spTree>
    <p:extLst>
      <p:ext uri="{BB962C8B-B14F-4D97-AF65-F5344CB8AC3E}">
        <p14:creationId xmlns:p14="http://schemas.microsoft.com/office/powerpoint/2010/main" val="3786312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or Chapter Title Slide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BECC9-EFBB-AE47-9989-CBA2DFDF7E97}"/>
              </a:ext>
            </a:extLst>
          </p:cNvPr>
          <p:cNvSpPr>
            <a:spLocks noGrp="1"/>
          </p:cNvSpPr>
          <p:nvPr>
            <p:ph type="title"/>
          </p:nvPr>
        </p:nvSpPr>
        <p:spPr>
          <a:xfrm>
            <a:off x="399611" y="1102753"/>
            <a:ext cx="10855239" cy="2879484"/>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CF1057FF-3363-B04B-A994-C30FDC1C6FC5}"/>
              </a:ext>
            </a:extLst>
          </p:cNvPr>
          <p:cNvSpPr>
            <a:spLocks noGrp="1"/>
          </p:cNvSpPr>
          <p:nvPr>
            <p:ph type="body" idx="1"/>
          </p:nvPr>
        </p:nvSpPr>
        <p:spPr>
          <a:xfrm>
            <a:off x="445911" y="4500368"/>
            <a:ext cx="10855239" cy="688593"/>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15" name="Straight Connector 14">
            <a:extLst>
              <a:ext uri="{FF2B5EF4-FFF2-40B4-BE49-F238E27FC236}">
                <a16:creationId xmlns:a16="http://schemas.microsoft.com/office/drawing/2014/main" id="{18AE2BD6-BA87-864C-89B6-D0194CFB4A7B}"/>
              </a:ext>
            </a:extLst>
          </p:cNvPr>
          <p:cNvCxnSpPr>
            <a:cxnSpLocks/>
          </p:cNvCxnSpPr>
          <p:nvPr userDrawn="1"/>
        </p:nvCxnSpPr>
        <p:spPr>
          <a:xfrm>
            <a:off x="501793" y="4232061"/>
            <a:ext cx="1126232" cy="0"/>
          </a:xfrm>
          <a:prstGeom prst="line">
            <a:avLst/>
          </a:prstGeom>
          <a:ln w="76200">
            <a:gradFill>
              <a:gsLst>
                <a:gs pos="0">
                  <a:srgbClr val="22324E"/>
                </a:gs>
                <a:gs pos="75000">
                  <a:srgbClr val="8ABF2E"/>
                </a:gs>
                <a:gs pos="50000">
                  <a:srgbClr val="5BBBEB"/>
                </a:gs>
                <a:gs pos="25000">
                  <a:srgbClr val="007DD7"/>
                </a:gs>
                <a:gs pos="100000">
                  <a:srgbClr val="FFB000"/>
                </a:gs>
              </a:gsLst>
              <a:lin ang="0" scaled="0"/>
            </a:gradFill>
          </a:ln>
        </p:spPr>
        <p:style>
          <a:lnRef idx="1">
            <a:schemeClr val="accent1"/>
          </a:lnRef>
          <a:fillRef idx="0">
            <a:schemeClr val="accent1"/>
          </a:fillRef>
          <a:effectRef idx="0">
            <a:schemeClr val="accent1"/>
          </a:effectRef>
          <a:fontRef idx="minor">
            <a:schemeClr val="tx1"/>
          </a:fontRef>
        </p:style>
      </p:cxnSp>
      <p:pic>
        <p:nvPicPr>
          <p:cNvPr id="17" name="Picture 16" descr="Text&#10;&#10;Description automatically generated with low confidence">
            <a:extLst>
              <a:ext uri="{FF2B5EF4-FFF2-40B4-BE49-F238E27FC236}">
                <a16:creationId xmlns:a16="http://schemas.microsoft.com/office/drawing/2014/main" id="{4F3F6755-B8D1-6F44-B018-4281C7C82B38}"/>
              </a:ext>
            </a:extLst>
          </p:cNvPr>
          <p:cNvPicPr>
            <a:picLocks noChangeAspect="1"/>
          </p:cNvPicPr>
          <p:nvPr userDrawn="1"/>
        </p:nvPicPr>
        <p:blipFill>
          <a:blip r:embed="rId2"/>
          <a:stretch>
            <a:fillRect/>
          </a:stretch>
        </p:blipFill>
        <p:spPr>
          <a:xfrm>
            <a:off x="9941128" y="6356349"/>
            <a:ext cx="1736007" cy="294794"/>
          </a:xfrm>
          <a:prstGeom prst="rect">
            <a:avLst/>
          </a:prstGeom>
        </p:spPr>
      </p:pic>
      <p:cxnSp>
        <p:nvCxnSpPr>
          <p:cNvPr id="13" name="Straight Connector 12">
            <a:extLst>
              <a:ext uri="{FF2B5EF4-FFF2-40B4-BE49-F238E27FC236}">
                <a16:creationId xmlns:a16="http://schemas.microsoft.com/office/drawing/2014/main" id="{929A6B14-5BC9-A246-8C02-F5ADED7E4C4F}"/>
              </a:ext>
            </a:extLst>
          </p:cNvPr>
          <p:cNvCxnSpPr>
            <a:cxnSpLocks/>
          </p:cNvCxnSpPr>
          <p:nvPr userDrawn="1"/>
        </p:nvCxnSpPr>
        <p:spPr>
          <a:xfrm>
            <a:off x="-24714" y="0"/>
            <a:ext cx="12229071" cy="12357"/>
          </a:xfrm>
          <a:prstGeom prst="line">
            <a:avLst/>
          </a:prstGeom>
          <a:ln w="127000">
            <a:gradFill>
              <a:gsLst>
                <a:gs pos="0">
                  <a:srgbClr val="22324E"/>
                </a:gs>
                <a:gs pos="75000">
                  <a:srgbClr val="8ABF2E"/>
                </a:gs>
                <a:gs pos="50000">
                  <a:srgbClr val="5BBBEB"/>
                </a:gs>
                <a:gs pos="25000">
                  <a:srgbClr val="007DD7"/>
                </a:gs>
                <a:gs pos="100000">
                  <a:srgbClr val="FFB000"/>
                </a:gs>
              </a:gsLst>
              <a:lin ang="0" scaled="0"/>
            </a:gradFill>
          </a:ln>
        </p:spPr>
        <p:style>
          <a:lnRef idx="1">
            <a:schemeClr val="accent1"/>
          </a:lnRef>
          <a:fillRef idx="0">
            <a:schemeClr val="accent1"/>
          </a:fillRef>
          <a:effectRef idx="0">
            <a:schemeClr val="accent1"/>
          </a:effectRef>
          <a:fontRef idx="minor">
            <a:schemeClr val="tx1"/>
          </a:fontRef>
        </p:style>
      </p:cxnSp>
      <p:sp>
        <p:nvSpPr>
          <p:cNvPr id="29" name="Date Placeholder 3">
            <a:extLst>
              <a:ext uri="{FF2B5EF4-FFF2-40B4-BE49-F238E27FC236}">
                <a16:creationId xmlns:a16="http://schemas.microsoft.com/office/drawing/2014/main" id="{9DA0820B-6BBE-F5C9-D449-C6562389E371}"/>
              </a:ext>
            </a:extLst>
          </p:cNvPr>
          <p:cNvSpPr>
            <a:spLocks noGrp="1"/>
          </p:cNvSpPr>
          <p:nvPr>
            <p:ph type="dt" sz="half" idx="10"/>
          </p:nvPr>
        </p:nvSpPr>
        <p:spPr>
          <a:xfrm>
            <a:off x="1258187" y="6356349"/>
            <a:ext cx="1340634"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Form # X/XX</a:t>
            </a:r>
          </a:p>
        </p:txBody>
      </p:sp>
      <p:sp>
        <p:nvSpPr>
          <p:cNvPr id="30" name="Footer Placeholder 4">
            <a:extLst>
              <a:ext uri="{FF2B5EF4-FFF2-40B4-BE49-F238E27FC236}">
                <a16:creationId xmlns:a16="http://schemas.microsoft.com/office/drawing/2014/main" id="{F8EC1958-BEE5-06CF-86CF-3601E0C5571B}"/>
              </a:ext>
            </a:extLst>
          </p:cNvPr>
          <p:cNvSpPr>
            <a:spLocks noGrp="1"/>
          </p:cNvSpPr>
          <p:nvPr>
            <p:ph type="ftr" sz="quarter" idx="3"/>
          </p:nvPr>
        </p:nvSpPr>
        <p:spPr>
          <a:xfrm>
            <a:off x="2932669" y="6356350"/>
            <a:ext cx="6314303" cy="365125"/>
          </a:xfrm>
          <a:prstGeom prst="rect">
            <a:avLst/>
          </a:prstGeom>
        </p:spPr>
        <p:txBody>
          <a:bodyPr vert="horz" lIns="91440" tIns="45720" rIns="91440" bIns="45720" rtlCol="0" anchor="ctr"/>
          <a:lstStyle>
            <a:lvl1pPr algn="ctr">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Audience disclosure in here</a:t>
            </a:r>
          </a:p>
        </p:txBody>
      </p:sp>
      <p:sp>
        <p:nvSpPr>
          <p:cNvPr id="31" name="Slide Number Placeholder 5">
            <a:extLst>
              <a:ext uri="{FF2B5EF4-FFF2-40B4-BE49-F238E27FC236}">
                <a16:creationId xmlns:a16="http://schemas.microsoft.com/office/drawing/2014/main" id="{2A26DFC6-8328-B780-C95E-0DDE8F10DA26}"/>
              </a:ext>
            </a:extLst>
          </p:cNvPr>
          <p:cNvSpPr>
            <a:spLocks noGrp="1"/>
          </p:cNvSpPr>
          <p:nvPr>
            <p:ph type="sldNum" sz="quarter" idx="4"/>
          </p:nvPr>
        </p:nvSpPr>
        <p:spPr>
          <a:xfrm>
            <a:off x="429982" y="6356349"/>
            <a:ext cx="494357"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fld id="{E43B9BDD-8A1A-5F48-B919-E747AEBE074E}" type="slidenum">
              <a:rPr lang="en-US" smtClean="0"/>
              <a:pPr/>
              <a:t>‹#›</a:t>
            </a:fld>
            <a:endParaRPr lang="en-US" dirty="0"/>
          </a:p>
        </p:txBody>
      </p:sp>
    </p:spTree>
    <p:extLst>
      <p:ext uri="{BB962C8B-B14F-4D97-AF65-F5344CB8AC3E}">
        <p14:creationId xmlns:p14="http://schemas.microsoft.com/office/powerpoint/2010/main" val="1736599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3CD036-80BD-9B4D-B66B-80D265A07ACA}"/>
              </a:ext>
            </a:extLst>
          </p:cNvPr>
          <p:cNvSpPr>
            <a:spLocks noGrp="1"/>
          </p:cNvSpPr>
          <p:nvPr>
            <p:ph idx="1"/>
          </p:nvPr>
        </p:nvSpPr>
        <p:spPr>
          <a:xfrm>
            <a:off x="492211" y="1831875"/>
            <a:ext cx="11184924" cy="419769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D9F0DD4C-5252-C545-895C-537059307150}"/>
              </a:ext>
            </a:extLst>
          </p:cNvPr>
          <p:cNvSpPr>
            <a:spLocks noGrp="1"/>
          </p:cNvSpPr>
          <p:nvPr>
            <p:ph type="title"/>
          </p:nvPr>
        </p:nvSpPr>
        <p:spPr>
          <a:xfrm>
            <a:off x="399611" y="365125"/>
            <a:ext cx="11184924" cy="1325563"/>
          </a:xfrm>
          <a:prstGeom prst="rect">
            <a:avLst/>
          </a:prstGeom>
        </p:spPr>
        <p:txBody>
          <a:bodyPr/>
          <a:lstStyle/>
          <a:p>
            <a:r>
              <a:rPr lang="en-US"/>
              <a:t>Click to edit Master title style</a:t>
            </a:r>
          </a:p>
        </p:txBody>
      </p:sp>
      <p:cxnSp>
        <p:nvCxnSpPr>
          <p:cNvPr id="9" name="Straight Connector 8">
            <a:extLst>
              <a:ext uri="{FF2B5EF4-FFF2-40B4-BE49-F238E27FC236}">
                <a16:creationId xmlns:a16="http://schemas.microsoft.com/office/drawing/2014/main" id="{647822FE-1745-344C-962B-8AA35FB5D0A8}"/>
              </a:ext>
            </a:extLst>
          </p:cNvPr>
          <p:cNvCxnSpPr>
            <a:cxnSpLocks/>
          </p:cNvCxnSpPr>
          <p:nvPr userDrawn="1"/>
        </p:nvCxnSpPr>
        <p:spPr>
          <a:xfrm>
            <a:off x="-24714" y="0"/>
            <a:ext cx="12229071" cy="12357"/>
          </a:xfrm>
          <a:prstGeom prst="line">
            <a:avLst/>
          </a:prstGeom>
          <a:ln w="127000">
            <a:gradFill>
              <a:gsLst>
                <a:gs pos="0">
                  <a:srgbClr val="22324E"/>
                </a:gs>
                <a:gs pos="75000">
                  <a:srgbClr val="8ABF2E"/>
                </a:gs>
                <a:gs pos="50000">
                  <a:srgbClr val="5BBBEB"/>
                </a:gs>
                <a:gs pos="25000">
                  <a:srgbClr val="007DD7"/>
                </a:gs>
                <a:gs pos="100000">
                  <a:srgbClr val="FFB000"/>
                </a:gs>
              </a:gsLst>
              <a:lin ang="0" scaled="0"/>
            </a:gradFill>
          </a:ln>
        </p:spPr>
        <p:style>
          <a:lnRef idx="1">
            <a:schemeClr val="accent1"/>
          </a:lnRef>
          <a:fillRef idx="0">
            <a:schemeClr val="accent1"/>
          </a:fillRef>
          <a:effectRef idx="0">
            <a:schemeClr val="accent1"/>
          </a:effectRef>
          <a:fontRef idx="minor">
            <a:schemeClr val="tx1"/>
          </a:fontRef>
        </p:style>
      </p:cxnSp>
      <p:pic>
        <p:nvPicPr>
          <p:cNvPr id="10" name="Picture 9" descr="Text&#10;&#10;Description automatically generated with low confidence">
            <a:extLst>
              <a:ext uri="{FF2B5EF4-FFF2-40B4-BE49-F238E27FC236}">
                <a16:creationId xmlns:a16="http://schemas.microsoft.com/office/drawing/2014/main" id="{2B685215-08ED-9B6A-FA7E-4FE8276235BC}"/>
              </a:ext>
            </a:extLst>
          </p:cNvPr>
          <p:cNvPicPr>
            <a:picLocks noChangeAspect="1"/>
          </p:cNvPicPr>
          <p:nvPr userDrawn="1"/>
        </p:nvPicPr>
        <p:blipFill>
          <a:blip r:embed="rId2"/>
          <a:stretch>
            <a:fillRect/>
          </a:stretch>
        </p:blipFill>
        <p:spPr>
          <a:xfrm>
            <a:off x="9941128" y="6356349"/>
            <a:ext cx="1736007" cy="294794"/>
          </a:xfrm>
          <a:prstGeom prst="rect">
            <a:avLst/>
          </a:prstGeom>
        </p:spPr>
      </p:pic>
      <p:sp>
        <p:nvSpPr>
          <p:cNvPr id="11" name="Date Placeholder 3">
            <a:extLst>
              <a:ext uri="{FF2B5EF4-FFF2-40B4-BE49-F238E27FC236}">
                <a16:creationId xmlns:a16="http://schemas.microsoft.com/office/drawing/2014/main" id="{7E3DB1EB-9C7E-F55F-D1D7-B6D6A5CFD282}"/>
              </a:ext>
            </a:extLst>
          </p:cNvPr>
          <p:cNvSpPr>
            <a:spLocks noGrp="1"/>
          </p:cNvSpPr>
          <p:nvPr>
            <p:ph type="dt" sz="half" idx="10"/>
          </p:nvPr>
        </p:nvSpPr>
        <p:spPr>
          <a:xfrm>
            <a:off x="1258187" y="6356349"/>
            <a:ext cx="1340634"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Form # X/XX</a:t>
            </a:r>
          </a:p>
        </p:txBody>
      </p:sp>
      <p:sp>
        <p:nvSpPr>
          <p:cNvPr id="12" name="Footer Placeholder 4">
            <a:extLst>
              <a:ext uri="{FF2B5EF4-FFF2-40B4-BE49-F238E27FC236}">
                <a16:creationId xmlns:a16="http://schemas.microsoft.com/office/drawing/2014/main" id="{D9FBBBC0-84C8-7541-74AF-21ABC97FE752}"/>
              </a:ext>
            </a:extLst>
          </p:cNvPr>
          <p:cNvSpPr>
            <a:spLocks noGrp="1"/>
          </p:cNvSpPr>
          <p:nvPr>
            <p:ph type="ftr" sz="quarter" idx="3"/>
          </p:nvPr>
        </p:nvSpPr>
        <p:spPr>
          <a:xfrm>
            <a:off x="2932669" y="6356350"/>
            <a:ext cx="6314303" cy="365125"/>
          </a:xfrm>
          <a:prstGeom prst="rect">
            <a:avLst/>
          </a:prstGeom>
        </p:spPr>
        <p:txBody>
          <a:bodyPr vert="horz" lIns="91440" tIns="45720" rIns="91440" bIns="45720" rtlCol="0" anchor="ctr"/>
          <a:lstStyle>
            <a:lvl1pPr algn="ctr">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Audience disclosure in here</a:t>
            </a:r>
          </a:p>
        </p:txBody>
      </p:sp>
      <p:sp>
        <p:nvSpPr>
          <p:cNvPr id="18" name="Slide Number Placeholder 5">
            <a:extLst>
              <a:ext uri="{FF2B5EF4-FFF2-40B4-BE49-F238E27FC236}">
                <a16:creationId xmlns:a16="http://schemas.microsoft.com/office/drawing/2014/main" id="{48B53F71-57AB-12A4-E140-6BCAA89B826B}"/>
              </a:ext>
            </a:extLst>
          </p:cNvPr>
          <p:cNvSpPr>
            <a:spLocks noGrp="1"/>
          </p:cNvSpPr>
          <p:nvPr>
            <p:ph type="sldNum" sz="quarter" idx="4"/>
          </p:nvPr>
        </p:nvSpPr>
        <p:spPr>
          <a:xfrm>
            <a:off x="429982" y="6356349"/>
            <a:ext cx="494357"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fld id="{E43B9BDD-8A1A-5F48-B919-E747AEBE074E}" type="slidenum">
              <a:rPr lang="en-US" smtClean="0"/>
              <a:pPr/>
              <a:t>‹#›</a:t>
            </a:fld>
            <a:endParaRPr lang="en-US" dirty="0"/>
          </a:p>
        </p:txBody>
      </p:sp>
    </p:spTree>
    <p:extLst>
      <p:ext uri="{BB962C8B-B14F-4D97-AF65-F5344CB8AC3E}">
        <p14:creationId xmlns:p14="http://schemas.microsoft.com/office/powerpoint/2010/main" val="1434358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ACCE3-5E36-7849-A09D-4E8810E490AA}"/>
              </a:ext>
            </a:extLst>
          </p:cNvPr>
          <p:cNvSpPr>
            <a:spLocks noGrp="1"/>
          </p:cNvSpPr>
          <p:nvPr>
            <p:ph type="title"/>
          </p:nvPr>
        </p:nvSpPr>
        <p:spPr>
          <a:xfrm>
            <a:off x="399611" y="365125"/>
            <a:ext cx="11184924"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086354-B3B6-E34D-B5E7-266255ACD384}"/>
              </a:ext>
            </a:extLst>
          </p:cNvPr>
          <p:cNvSpPr>
            <a:spLocks noGrp="1"/>
          </p:cNvSpPr>
          <p:nvPr>
            <p:ph sz="half" idx="1"/>
          </p:nvPr>
        </p:nvSpPr>
        <p:spPr>
          <a:xfrm>
            <a:off x="492211" y="1870075"/>
            <a:ext cx="5527589" cy="41745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9170AD4-DEAB-EC4D-A623-70A0B764FF65}"/>
              </a:ext>
            </a:extLst>
          </p:cNvPr>
          <p:cNvSpPr>
            <a:spLocks noGrp="1"/>
          </p:cNvSpPr>
          <p:nvPr>
            <p:ph sz="half" idx="2"/>
          </p:nvPr>
        </p:nvSpPr>
        <p:spPr>
          <a:xfrm>
            <a:off x="6172199" y="1870075"/>
            <a:ext cx="5504935" cy="41745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F25732A4-2263-B84D-B77C-D6226937B4EA}"/>
              </a:ext>
            </a:extLst>
          </p:cNvPr>
          <p:cNvCxnSpPr>
            <a:cxnSpLocks/>
          </p:cNvCxnSpPr>
          <p:nvPr userDrawn="1"/>
        </p:nvCxnSpPr>
        <p:spPr>
          <a:xfrm>
            <a:off x="-24714" y="0"/>
            <a:ext cx="12229071" cy="12357"/>
          </a:xfrm>
          <a:prstGeom prst="line">
            <a:avLst/>
          </a:prstGeom>
          <a:ln w="127000">
            <a:gradFill>
              <a:gsLst>
                <a:gs pos="0">
                  <a:srgbClr val="22324E"/>
                </a:gs>
                <a:gs pos="75000">
                  <a:srgbClr val="8ABF2E"/>
                </a:gs>
                <a:gs pos="50000">
                  <a:srgbClr val="5BBBEB"/>
                </a:gs>
                <a:gs pos="25000">
                  <a:srgbClr val="007DD7"/>
                </a:gs>
                <a:gs pos="100000">
                  <a:srgbClr val="FFB000"/>
                </a:gs>
              </a:gsLst>
              <a:lin ang="0" scaled="0"/>
            </a:gradFill>
          </a:ln>
        </p:spPr>
        <p:style>
          <a:lnRef idx="1">
            <a:schemeClr val="accent1"/>
          </a:lnRef>
          <a:fillRef idx="0">
            <a:schemeClr val="accent1"/>
          </a:fillRef>
          <a:effectRef idx="0">
            <a:schemeClr val="accent1"/>
          </a:effectRef>
          <a:fontRef idx="minor">
            <a:schemeClr val="tx1"/>
          </a:fontRef>
        </p:style>
      </p:cxnSp>
      <p:pic>
        <p:nvPicPr>
          <p:cNvPr id="11" name="Picture 10" descr="Text&#10;&#10;Description automatically generated with low confidence">
            <a:extLst>
              <a:ext uri="{FF2B5EF4-FFF2-40B4-BE49-F238E27FC236}">
                <a16:creationId xmlns:a16="http://schemas.microsoft.com/office/drawing/2014/main" id="{D706EDB4-D7B6-9CCE-925F-EE63C5EC03AE}"/>
              </a:ext>
            </a:extLst>
          </p:cNvPr>
          <p:cNvPicPr>
            <a:picLocks noChangeAspect="1"/>
          </p:cNvPicPr>
          <p:nvPr userDrawn="1"/>
        </p:nvPicPr>
        <p:blipFill>
          <a:blip r:embed="rId2"/>
          <a:stretch>
            <a:fillRect/>
          </a:stretch>
        </p:blipFill>
        <p:spPr>
          <a:xfrm>
            <a:off x="9941128" y="6356349"/>
            <a:ext cx="1736007" cy="294794"/>
          </a:xfrm>
          <a:prstGeom prst="rect">
            <a:avLst/>
          </a:prstGeom>
        </p:spPr>
      </p:pic>
      <p:sp>
        <p:nvSpPr>
          <p:cNvPr id="16" name="Date Placeholder 3">
            <a:extLst>
              <a:ext uri="{FF2B5EF4-FFF2-40B4-BE49-F238E27FC236}">
                <a16:creationId xmlns:a16="http://schemas.microsoft.com/office/drawing/2014/main" id="{58AA6F26-AE58-BD6D-F846-C2FA888F5E27}"/>
              </a:ext>
            </a:extLst>
          </p:cNvPr>
          <p:cNvSpPr>
            <a:spLocks noGrp="1"/>
          </p:cNvSpPr>
          <p:nvPr>
            <p:ph type="dt" sz="half" idx="10"/>
          </p:nvPr>
        </p:nvSpPr>
        <p:spPr>
          <a:xfrm>
            <a:off x="1258187" y="6356349"/>
            <a:ext cx="1340634"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Form # X/XX</a:t>
            </a:r>
          </a:p>
        </p:txBody>
      </p:sp>
      <p:sp>
        <p:nvSpPr>
          <p:cNvPr id="17" name="Footer Placeholder 4">
            <a:extLst>
              <a:ext uri="{FF2B5EF4-FFF2-40B4-BE49-F238E27FC236}">
                <a16:creationId xmlns:a16="http://schemas.microsoft.com/office/drawing/2014/main" id="{DA08C0AB-3B5C-940F-9AFE-BA55A8940030}"/>
              </a:ext>
            </a:extLst>
          </p:cNvPr>
          <p:cNvSpPr>
            <a:spLocks noGrp="1"/>
          </p:cNvSpPr>
          <p:nvPr>
            <p:ph type="ftr" sz="quarter" idx="3"/>
          </p:nvPr>
        </p:nvSpPr>
        <p:spPr>
          <a:xfrm>
            <a:off x="2932669" y="6356350"/>
            <a:ext cx="6314303" cy="365125"/>
          </a:xfrm>
          <a:prstGeom prst="rect">
            <a:avLst/>
          </a:prstGeom>
        </p:spPr>
        <p:txBody>
          <a:bodyPr vert="horz" lIns="91440" tIns="45720" rIns="91440" bIns="45720" rtlCol="0" anchor="ctr"/>
          <a:lstStyle>
            <a:lvl1pPr algn="ctr">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Audience disclosure in here</a:t>
            </a:r>
          </a:p>
        </p:txBody>
      </p:sp>
      <p:sp>
        <p:nvSpPr>
          <p:cNvPr id="18" name="Slide Number Placeholder 5">
            <a:extLst>
              <a:ext uri="{FF2B5EF4-FFF2-40B4-BE49-F238E27FC236}">
                <a16:creationId xmlns:a16="http://schemas.microsoft.com/office/drawing/2014/main" id="{7D605527-963D-4F7E-F8D4-34D0E5C0AFF4}"/>
              </a:ext>
            </a:extLst>
          </p:cNvPr>
          <p:cNvSpPr>
            <a:spLocks noGrp="1"/>
          </p:cNvSpPr>
          <p:nvPr>
            <p:ph type="sldNum" sz="quarter" idx="4"/>
          </p:nvPr>
        </p:nvSpPr>
        <p:spPr>
          <a:xfrm>
            <a:off x="429982" y="6356349"/>
            <a:ext cx="494357"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fld id="{E43B9BDD-8A1A-5F48-B919-E747AEBE074E}" type="slidenum">
              <a:rPr lang="en-US" smtClean="0"/>
              <a:pPr/>
              <a:t>‹#›</a:t>
            </a:fld>
            <a:endParaRPr lang="en-US" dirty="0"/>
          </a:p>
        </p:txBody>
      </p:sp>
    </p:spTree>
    <p:extLst>
      <p:ext uri="{BB962C8B-B14F-4D97-AF65-F5344CB8AC3E}">
        <p14:creationId xmlns:p14="http://schemas.microsoft.com/office/powerpoint/2010/main" val="2020714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0/50 block image - RIGH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826EBC2-4DC2-2B43-9AFE-6F29F5D2475F}"/>
              </a:ext>
            </a:extLst>
          </p:cNvPr>
          <p:cNvSpPr>
            <a:spLocks noGrp="1"/>
          </p:cNvSpPr>
          <p:nvPr>
            <p:ph type="pic" sz="quarter" idx="11"/>
          </p:nvPr>
        </p:nvSpPr>
        <p:spPr>
          <a:xfrm>
            <a:off x="6096000" y="74136"/>
            <a:ext cx="6096000" cy="6783863"/>
          </a:xfrm>
          <a:solidFill>
            <a:schemeClr val="bg2"/>
          </a:solidFill>
        </p:spPr>
        <p:txBody>
          <a:bodyPr/>
          <a:lstStyle/>
          <a:p>
            <a:endParaRPr lang="en-US"/>
          </a:p>
        </p:txBody>
      </p:sp>
      <p:sp>
        <p:nvSpPr>
          <p:cNvPr id="2" name="Title 1">
            <a:extLst>
              <a:ext uri="{FF2B5EF4-FFF2-40B4-BE49-F238E27FC236}">
                <a16:creationId xmlns:a16="http://schemas.microsoft.com/office/drawing/2014/main" id="{982ACCE3-5E36-7849-A09D-4E8810E490AA}"/>
              </a:ext>
            </a:extLst>
          </p:cNvPr>
          <p:cNvSpPr>
            <a:spLocks noGrp="1"/>
          </p:cNvSpPr>
          <p:nvPr>
            <p:ph type="title"/>
          </p:nvPr>
        </p:nvSpPr>
        <p:spPr>
          <a:xfrm>
            <a:off x="399612" y="365125"/>
            <a:ext cx="5480327"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D086354-B3B6-E34D-B5E7-266255ACD384}"/>
              </a:ext>
            </a:extLst>
          </p:cNvPr>
          <p:cNvSpPr>
            <a:spLocks noGrp="1"/>
          </p:cNvSpPr>
          <p:nvPr>
            <p:ph sz="half" idx="1"/>
          </p:nvPr>
        </p:nvSpPr>
        <p:spPr>
          <a:xfrm>
            <a:off x="492212" y="1870075"/>
            <a:ext cx="5398026" cy="36654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descr="Text&#10;&#10;Description automatically generated with low confidence">
            <a:extLst>
              <a:ext uri="{FF2B5EF4-FFF2-40B4-BE49-F238E27FC236}">
                <a16:creationId xmlns:a16="http://schemas.microsoft.com/office/drawing/2014/main" id="{8164EAE7-7A94-924F-9E05-C24535F5C8D1}"/>
              </a:ext>
            </a:extLst>
          </p:cNvPr>
          <p:cNvPicPr>
            <a:picLocks noChangeAspect="1"/>
          </p:cNvPicPr>
          <p:nvPr userDrawn="1"/>
        </p:nvPicPr>
        <p:blipFill>
          <a:blip r:embed="rId2"/>
          <a:stretch>
            <a:fillRect/>
          </a:stretch>
        </p:blipFill>
        <p:spPr>
          <a:xfrm>
            <a:off x="4154231" y="6356350"/>
            <a:ext cx="1736007" cy="294794"/>
          </a:xfrm>
          <a:prstGeom prst="rect">
            <a:avLst/>
          </a:prstGeom>
        </p:spPr>
      </p:pic>
      <p:sp>
        <p:nvSpPr>
          <p:cNvPr id="14" name="Footer Placeholder 4">
            <a:extLst>
              <a:ext uri="{FF2B5EF4-FFF2-40B4-BE49-F238E27FC236}">
                <a16:creationId xmlns:a16="http://schemas.microsoft.com/office/drawing/2014/main" id="{B8A2A68D-3BCA-824B-918E-457F1966BEC9}"/>
              </a:ext>
            </a:extLst>
          </p:cNvPr>
          <p:cNvSpPr>
            <a:spLocks noGrp="1"/>
          </p:cNvSpPr>
          <p:nvPr>
            <p:ph type="ftr" sz="quarter" idx="3"/>
          </p:nvPr>
        </p:nvSpPr>
        <p:spPr>
          <a:xfrm>
            <a:off x="9544342" y="6356350"/>
            <a:ext cx="2401849" cy="365125"/>
          </a:xfrm>
          <a:prstGeom prst="rect">
            <a:avLst/>
          </a:prstGeom>
        </p:spPr>
        <p:txBody>
          <a:bodyPr vert="horz" lIns="91440" tIns="45720" rIns="91440" bIns="45720" rtlCol="0" anchor="ctr"/>
          <a:lstStyle>
            <a:lvl1pPr algn="r">
              <a:defRPr sz="1000" b="0" i="0">
                <a:solidFill>
                  <a:schemeClr val="bg1"/>
                </a:solidFill>
                <a:latin typeface="Arial Narrow" panose="020B0604020202020204" pitchFamily="34" charset="0"/>
                <a:cs typeface="Arial Narrow" panose="020B0604020202020204" pitchFamily="34" charset="0"/>
              </a:defRPr>
            </a:lvl1pPr>
          </a:lstStyle>
          <a:p>
            <a:r>
              <a:rPr lang="en-US" dirty="0"/>
              <a:t>Audience disclosure in here</a:t>
            </a:r>
          </a:p>
        </p:txBody>
      </p:sp>
      <p:cxnSp>
        <p:nvCxnSpPr>
          <p:cNvPr id="10" name="Straight Connector 9">
            <a:extLst>
              <a:ext uri="{FF2B5EF4-FFF2-40B4-BE49-F238E27FC236}">
                <a16:creationId xmlns:a16="http://schemas.microsoft.com/office/drawing/2014/main" id="{C1EB5C41-287A-5448-AA75-2BE27FD8FEE7}"/>
              </a:ext>
            </a:extLst>
          </p:cNvPr>
          <p:cNvCxnSpPr>
            <a:cxnSpLocks/>
          </p:cNvCxnSpPr>
          <p:nvPr userDrawn="1"/>
        </p:nvCxnSpPr>
        <p:spPr>
          <a:xfrm>
            <a:off x="-24714" y="0"/>
            <a:ext cx="12229071" cy="12357"/>
          </a:xfrm>
          <a:prstGeom prst="line">
            <a:avLst/>
          </a:prstGeom>
          <a:ln w="127000">
            <a:gradFill>
              <a:gsLst>
                <a:gs pos="0">
                  <a:srgbClr val="22324E"/>
                </a:gs>
                <a:gs pos="75000">
                  <a:srgbClr val="8ABF2E"/>
                </a:gs>
                <a:gs pos="50000">
                  <a:srgbClr val="5BBBEB"/>
                </a:gs>
                <a:gs pos="25000">
                  <a:srgbClr val="007DD7"/>
                </a:gs>
                <a:gs pos="100000">
                  <a:srgbClr val="FFB000"/>
                </a:gs>
              </a:gsLst>
              <a:lin ang="0" scaled="0"/>
            </a:gra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C2BF1856-ADE7-D532-5AB1-9515FF0B0BB1}"/>
              </a:ext>
            </a:extLst>
          </p:cNvPr>
          <p:cNvSpPr>
            <a:spLocks noGrp="1"/>
          </p:cNvSpPr>
          <p:nvPr>
            <p:ph type="dt" sz="half" idx="10"/>
          </p:nvPr>
        </p:nvSpPr>
        <p:spPr>
          <a:xfrm>
            <a:off x="1258187" y="6356349"/>
            <a:ext cx="1340634"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r>
              <a:rPr lang="en-US" dirty="0"/>
              <a:t>Form # X/XX</a:t>
            </a:r>
          </a:p>
        </p:txBody>
      </p:sp>
      <p:sp>
        <p:nvSpPr>
          <p:cNvPr id="20" name="Slide Number Placeholder 5">
            <a:extLst>
              <a:ext uri="{FF2B5EF4-FFF2-40B4-BE49-F238E27FC236}">
                <a16:creationId xmlns:a16="http://schemas.microsoft.com/office/drawing/2014/main" id="{F35DD3E7-820C-0B50-B8FC-AD87357E5D04}"/>
              </a:ext>
            </a:extLst>
          </p:cNvPr>
          <p:cNvSpPr>
            <a:spLocks noGrp="1"/>
          </p:cNvSpPr>
          <p:nvPr>
            <p:ph type="sldNum" sz="quarter" idx="4"/>
          </p:nvPr>
        </p:nvSpPr>
        <p:spPr>
          <a:xfrm>
            <a:off x="429982" y="6356349"/>
            <a:ext cx="494357" cy="365125"/>
          </a:xfrm>
          <a:prstGeom prst="rect">
            <a:avLst/>
          </a:prstGeom>
        </p:spPr>
        <p:txBody>
          <a:bodyPr vert="horz" lIns="91440" tIns="45720" rIns="91440" bIns="45720" rtlCol="0" anchor="ctr"/>
          <a:lstStyle>
            <a:lvl1pPr algn="l">
              <a:defRPr sz="1000" b="0" i="0">
                <a:solidFill>
                  <a:schemeClr val="bg1">
                    <a:lumMod val="50000"/>
                  </a:schemeClr>
                </a:solidFill>
                <a:latin typeface="Arial Narrow" panose="020B0604020202020204" pitchFamily="34" charset="0"/>
                <a:cs typeface="Arial Narrow" panose="020B0604020202020204" pitchFamily="34" charset="0"/>
              </a:defRPr>
            </a:lvl1pPr>
          </a:lstStyle>
          <a:p>
            <a:fld id="{E43B9BDD-8A1A-5F48-B919-E747AEBE074E}" type="slidenum">
              <a:rPr lang="en-US" smtClean="0"/>
              <a:pPr/>
              <a:t>‹#›</a:t>
            </a:fld>
            <a:endParaRPr lang="en-US" dirty="0"/>
          </a:p>
        </p:txBody>
      </p:sp>
    </p:spTree>
    <p:extLst>
      <p:ext uri="{BB962C8B-B14F-4D97-AF65-F5344CB8AC3E}">
        <p14:creationId xmlns:p14="http://schemas.microsoft.com/office/powerpoint/2010/main" val="3351729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7.jpe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2.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14.jpeg"/><Relationship Id="rId5" Type="http://schemas.openxmlformats.org/officeDocument/2006/relationships/slideLayout" Target="../slideLayouts/slideLayout40.xml"/><Relationship Id="rId10" Type="http://schemas.openxmlformats.org/officeDocument/2006/relationships/theme" Target="../theme/theme3.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7AFD0A-21E3-C947-97CA-5192972E1C3A}"/>
              </a:ext>
            </a:extLst>
          </p:cNvPr>
          <p:cNvSpPr>
            <a:spLocks noGrp="1"/>
          </p:cNvSpPr>
          <p:nvPr>
            <p:ph type="title"/>
          </p:nvPr>
        </p:nvSpPr>
        <p:spPr>
          <a:xfrm>
            <a:off x="399611" y="365125"/>
            <a:ext cx="11184924"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902478E-0594-8943-99A2-7E5A14805126}"/>
              </a:ext>
            </a:extLst>
          </p:cNvPr>
          <p:cNvSpPr>
            <a:spLocks noGrp="1"/>
          </p:cNvSpPr>
          <p:nvPr>
            <p:ph type="body" idx="1"/>
          </p:nvPr>
        </p:nvSpPr>
        <p:spPr>
          <a:xfrm>
            <a:off x="492211" y="1825625"/>
            <a:ext cx="11184924"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A757E7-2876-B24C-A723-D61B1274F0C0}"/>
              </a:ext>
            </a:extLst>
          </p:cNvPr>
          <p:cNvSpPr>
            <a:spLocks noGrp="1"/>
          </p:cNvSpPr>
          <p:nvPr>
            <p:ph type="dt" sz="half" idx="2"/>
          </p:nvPr>
        </p:nvSpPr>
        <p:spPr>
          <a:xfrm>
            <a:off x="492211" y="6356350"/>
            <a:ext cx="989348" cy="365125"/>
          </a:xfrm>
          <a:prstGeom prst="rect">
            <a:avLst/>
          </a:prstGeom>
        </p:spPr>
        <p:txBody>
          <a:bodyPr vert="horz" lIns="91440" tIns="45720" rIns="91440" bIns="45720" rtlCol="0" anchor="ctr"/>
          <a:lstStyle>
            <a:lvl1pPr algn="l">
              <a:defRPr sz="1000" b="0" i="0">
                <a:solidFill>
                  <a:schemeClr val="tx1">
                    <a:tint val="75000"/>
                  </a:schemeClr>
                </a:solidFill>
                <a:latin typeface="Arial Narrow" panose="020B0604020202020204" pitchFamily="34" charset="0"/>
                <a:cs typeface="Arial Narrow" panose="020B0604020202020204" pitchFamily="34" charset="0"/>
              </a:defRPr>
            </a:lvl1pPr>
          </a:lstStyle>
          <a:p>
            <a:r>
              <a:rPr lang="en-US" dirty="0"/>
              <a:t>Form # X/XX</a:t>
            </a:r>
          </a:p>
        </p:txBody>
      </p:sp>
      <p:sp>
        <p:nvSpPr>
          <p:cNvPr id="5" name="Footer Placeholder 4">
            <a:extLst>
              <a:ext uri="{FF2B5EF4-FFF2-40B4-BE49-F238E27FC236}">
                <a16:creationId xmlns:a16="http://schemas.microsoft.com/office/drawing/2014/main" id="{D259B4A8-EB15-DF45-8E7D-8426B069FA53}"/>
              </a:ext>
            </a:extLst>
          </p:cNvPr>
          <p:cNvSpPr>
            <a:spLocks noGrp="1"/>
          </p:cNvSpPr>
          <p:nvPr>
            <p:ph type="ftr" sz="quarter" idx="3"/>
          </p:nvPr>
        </p:nvSpPr>
        <p:spPr>
          <a:xfrm>
            <a:off x="1597306" y="6356350"/>
            <a:ext cx="8993529" cy="365125"/>
          </a:xfrm>
          <a:prstGeom prst="rect">
            <a:avLst/>
          </a:prstGeom>
        </p:spPr>
        <p:txBody>
          <a:bodyPr vert="horz" lIns="91440" tIns="45720" rIns="91440" bIns="45720" rtlCol="0" anchor="ctr"/>
          <a:lstStyle>
            <a:lvl1pPr algn="ctr">
              <a:defRPr sz="1000" b="0" i="0">
                <a:solidFill>
                  <a:schemeClr val="tx1">
                    <a:tint val="75000"/>
                  </a:schemeClr>
                </a:solidFill>
                <a:latin typeface="Arial Narrow" panose="020B0604020202020204" pitchFamily="34" charset="0"/>
                <a:cs typeface="Arial Narrow" panose="020B0604020202020204" pitchFamily="34" charset="0"/>
              </a:defRPr>
            </a:lvl1pPr>
          </a:lstStyle>
          <a:p>
            <a:r>
              <a:rPr lang="en-US" dirty="0"/>
              <a:t>Audience dis</a:t>
            </a:r>
            <a:r>
              <a:rPr lang="en-US" dirty="0">
                <a:solidFill>
                  <a:srgbClr val="899BBD"/>
                </a:solidFill>
              </a:rPr>
              <a:t>closure</a:t>
            </a:r>
            <a:r>
              <a:rPr lang="en-US" dirty="0"/>
              <a:t> in here</a:t>
            </a:r>
          </a:p>
        </p:txBody>
      </p:sp>
      <p:sp>
        <p:nvSpPr>
          <p:cNvPr id="6" name="Slide Number Placeholder 5">
            <a:extLst>
              <a:ext uri="{FF2B5EF4-FFF2-40B4-BE49-F238E27FC236}">
                <a16:creationId xmlns:a16="http://schemas.microsoft.com/office/drawing/2014/main" id="{9BA3C2C0-DD88-584A-A603-A2E4F2E4085D}"/>
              </a:ext>
            </a:extLst>
          </p:cNvPr>
          <p:cNvSpPr>
            <a:spLocks noGrp="1"/>
          </p:cNvSpPr>
          <p:nvPr>
            <p:ph type="sldNum" sz="quarter" idx="4"/>
          </p:nvPr>
        </p:nvSpPr>
        <p:spPr>
          <a:xfrm>
            <a:off x="10706583" y="6356350"/>
            <a:ext cx="970552" cy="365125"/>
          </a:xfrm>
          <a:prstGeom prst="rect">
            <a:avLst/>
          </a:prstGeom>
        </p:spPr>
        <p:txBody>
          <a:bodyPr vert="horz" lIns="91440" tIns="45720" rIns="91440" bIns="45720" rtlCol="0" anchor="ctr"/>
          <a:lstStyle>
            <a:lvl1pPr algn="r">
              <a:defRPr sz="1000" b="0" i="0">
                <a:solidFill>
                  <a:schemeClr val="tx1">
                    <a:tint val="75000"/>
                  </a:schemeClr>
                </a:solidFill>
                <a:latin typeface="Arial Narrow" panose="020B0604020202020204" pitchFamily="34" charset="0"/>
                <a:cs typeface="Arial Narrow" panose="020B0604020202020204" pitchFamily="34" charset="0"/>
              </a:defRPr>
            </a:lvl1pPr>
          </a:lstStyle>
          <a:p>
            <a:r>
              <a:rPr lang="en-US" dirty="0"/>
              <a:t>X/XX</a:t>
            </a:r>
          </a:p>
        </p:txBody>
      </p:sp>
    </p:spTree>
    <p:extLst>
      <p:ext uri="{BB962C8B-B14F-4D97-AF65-F5344CB8AC3E}">
        <p14:creationId xmlns:p14="http://schemas.microsoft.com/office/powerpoint/2010/main" val="1466769583"/>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6" r:id="rId3"/>
    <p:sldLayoutId id="2147483657" r:id="rId4"/>
    <p:sldLayoutId id="2147483663" r:id="rId5"/>
    <p:sldLayoutId id="2147483651" r:id="rId6"/>
    <p:sldLayoutId id="2147483650" r:id="rId7"/>
    <p:sldLayoutId id="2147483652" r:id="rId8"/>
    <p:sldLayoutId id="2147483665" r:id="rId9"/>
    <p:sldLayoutId id="2147483666" r:id="rId10"/>
    <p:sldLayoutId id="2147483653" r:id="rId11"/>
    <p:sldLayoutId id="2147483664" r:id="rId12"/>
    <p:sldLayoutId id="2147483659" r:id="rId13"/>
    <p:sldLayoutId id="2147483655" r:id="rId14"/>
    <p:sldLayoutId id="2147483660" r:id="rId15"/>
    <p:sldLayoutId id="2147483661" r:id="rId16"/>
    <p:sldLayoutId id="2147483662" r:id="rId17"/>
    <p:sldLayoutId id="2147483667" r:id="rId18"/>
    <p:sldLayoutId id="2147483668" r:id="rId19"/>
    <p:sldLayoutId id="2147483669" r:id="rId20"/>
    <p:sldLayoutId id="2147483670" r:id="rId21"/>
    <p:sldLayoutId id="2147483671" r:id="rId22"/>
    <p:sldLayoutId id="2147483672" r:id="rId23"/>
    <p:sldLayoutId id="2147483673" r:id="rId24"/>
    <p:sldLayoutId id="2147483685" r:id="rId25"/>
  </p:sldLayoutIdLst>
  <p:hf hdr="0"/>
  <p:txStyles>
    <p:titleStyle>
      <a:lvl1pPr algn="l" defTabSz="914400" rtl="0" eaLnBrk="1" latinLnBrk="0" hangingPunct="1">
        <a:lnSpc>
          <a:spcPct val="90000"/>
        </a:lnSpc>
        <a:spcBef>
          <a:spcPct val="0"/>
        </a:spcBef>
        <a:buNone/>
        <a:defRPr sz="4400" b="1" i="0" kern="1200">
          <a:solidFill>
            <a:srgbClr val="007DD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884" y="365126"/>
            <a:ext cx="11550316" cy="83348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36884" y="1396314"/>
            <a:ext cx="11550316" cy="47806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455469" y="6319774"/>
            <a:ext cx="528106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click to insert audience disclosure</a:t>
            </a:r>
          </a:p>
        </p:txBody>
      </p:sp>
    </p:spTree>
    <p:extLst>
      <p:ext uri="{BB962C8B-B14F-4D97-AF65-F5344CB8AC3E}">
        <p14:creationId xmlns:p14="http://schemas.microsoft.com/office/powerpoint/2010/main" val="87063669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hf hdr="0" dt="0"/>
  <p:txStyles>
    <p:titleStyle>
      <a:lvl1pPr algn="l" defTabSz="914400" rtl="0" eaLnBrk="1" latinLnBrk="0" hangingPunct="1">
        <a:lnSpc>
          <a:spcPct val="90000"/>
        </a:lnSpc>
        <a:spcBef>
          <a:spcPct val="0"/>
        </a:spcBef>
        <a:buNone/>
        <a:defRPr sz="4400" b="1" i="0" kern="1200">
          <a:solidFill>
            <a:schemeClr val="bg1">
              <a:lumMod val="65000"/>
            </a:schemeClr>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884" y="365126"/>
            <a:ext cx="11550316" cy="83348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36884" y="1396314"/>
            <a:ext cx="11550316" cy="47806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36884" y="631977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6C5B3B-45D7-1C41-899D-94866B165B0C}" type="datetime1">
              <a:rPr lang="en-US" smtClean="0"/>
              <a:t>5/4/2026</a:t>
            </a:fld>
            <a:endParaRPr lang="en-US"/>
          </a:p>
        </p:txBody>
      </p:sp>
      <p:sp>
        <p:nvSpPr>
          <p:cNvPr id="5" name="Footer Placeholder 4"/>
          <p:cNvSpPr>
            <a:spLocks noGrp="1"/>
          </p:cNvSpPr>
          <p:nvPr>
            <p:ph type="ftr" sz="quarter" idx="3"/>
          </p:nvPr>
        </p:nvSpPr>
        <p:spPr>
          <a:xfrm>
            <a:off x="3455469" y="6319774"/>
            <a:ext cx="528106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click to insert audience disclosure</a:t>
            </a:r>
          </a:p>
        </p:txBody>
      </p:sp>
    </p:spTree>
    <p:extLst>
      <p:ext uri="{BB962C8B-B14F-4D97-AF65-F5344CB8AC3E}">
        <p14:creationId xmlns:p14="http://schemas.microsoft.com/office/powerpoint/2010/main" val="157271418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Lst>
  <p:hf sldNum="0" hdr="0" dt="0"/>
  <p:txStyles>
    <p:titleStyle>
      <a:lvl1pPr algn="l" defTabSz="914400" rtl="0" eaLnBrk="1" latinLnBrk="0" hangingPunct="1">
        <a:lnSpc>
          <a:spcPct val="90000"/>
        </a:lnSpc>
        <a:spcBef>
          <a:spcPct val="0"/>
        </a:spcBef>
        <a:buNone/>
        <a:defRPr sz="4400" b="1" i="0" kern="1200">
          <a:solidFill>
            <a:schemeClr val="bg1">
              <a:lumMod val="65000"/>
            </a:schemeClr>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slide" Target="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slide" Target="slide4.xml"/><Relationship Id="rId2" Type="http://schemas.openxmlformats.org/officeDocument/2006/relationships/image" Target="../media/image32.png"/><Relationship Id="rId1" Type="http://schemas.openxmlformats.org/officeDocument/2006/relationships/slideLayout" Target="../slideLayouts/slideLayout25.xml"/><Relationship Id="rId6" Type="http://schemas.openxmlformats.org/officeDocument/2006/relationships/image" Target="../media/image35.png"/><Relationship Id="rId5" Type="http://schemas.openxmlformats.org/officeDocument/2006/relationships/slide" Target="slide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notesSlide" Target="../notesSlides/notesSlide23.xml"/><Relationship Id="rId1" Type="http://schemas.openxmlformats.org/officeDocument/2006/relationships/slideLayout" Target="../slideLayouts/slideLayout43.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24.xml"/><Relationship Id="rId1" Type="http://schemas.openxmlformats.org/officeDocument/2006/relationships/slideLayout" Target="../slideLayouts/slideLayout43.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5910" y="1170078"/>
            <a:ext cx="10526889" cy="2387600"/>
          </a:xfrm>
        </p:spPr>
        <p:txBody>
          <a:bodyPr>
            <a:normAutofit/>
          </a:bodyPr>
          <a:lstStyle/>
          <a:p>
            <a:r>
              <a:rPr lang="en-US" dirty="0"/>
              <a:t>Important information about your new benefits plan</a:t>
            </a:r>
          </a:p>
        </p:txBody>
      </p:sp>
      <p:sp>
        <p:nvSpPr>
          <p:cNvPr id="6" name="Text Placeholder 5"/>
          <p:cNvSpPr>
            <a:spLocks noGrp="1"/>
          </p:cNvSpPr>
          <p:nvPr>
            <p:ph type="body" sz="quarter" idx="4294967295"/>
          </p:nvPr>
        </p:nvSpPr>
        <p:spPr>
          <a:xfrm>
            <a:off x="0" y="6593233"/>
            <a:ext cx="1165225" cy="171450"/>
          </a:xfrm>
        </p:spPr>
        <p:txBody>
          <a:bodyPr>
            <a:noAutofit/>
          </a:bodyPr>
          <a:lstStyle/>
          <a:p>
            <a:pPr marL="0" indent="0">
              <a:buNone/>
            </a:pPr>
            <a:r>
              <a:rPr lang="en-US" sz="1050" dirty="0">
                <a:solidFill>
                  <a:srgbClr val="737373"/>
                </a:solidFill>
              </a:rPr>
              <a:t>EBDM-302</a:t>
            </a:r>
          </a:p>
          <a:p>
            <a:pPr marL="0" indent="0">
              <a:buNone/>
            </a:pPr>
            <a:endParaRPr lang="en-US" sz="600" dirty="0"/>
          </a:p>
        </p:txBody>
      </p:sp>
      <p:sp>
        <p:nvSpPr>
          <p:cNvPr id="4" name="TextBox 3">
            <a:extLst>
              <a:ext uri="{FF2B5EF4-FFF2-40B4-BE49-F238E27FC236}">
                <a16:creationId xmlns:a16="http://schemas.microsoft.com/office/drawing/2014/main" id="{8E8FD9C5-C5AF-4E60-8C45-FFB413F97EE1}"/>
              </a:ext>
            </a:extLst>
          </p:cNvPr>
          <p:cNvSpPr txBox="1"/>
          <p:nvPr/>
        </p:nvSpPr>
        <p:spPr>
          <a:xfrm>
            <a:off x="228729" y="6111557"/>
            <a:ext cx="7187866"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For employees of Woods Services &amp; affiliates</a:t>
            </a:r>
          </a:p>
        </p:txBody>
      </p:sp>
      <p:sp>
        <p:nvSpPr>
          <p:cNvPr id="12" name="Rectangle 11">
            <a:extLst>
              <a:ext uri="{FF2B5EF4-FFF2-40B4-BE49-F238E27FC236}">
                <a16:creationId xmlns:a16="http://schemas.microsoft.com/office/drawing/2014/main" id="{05C0A220-DA5F-4D6D-9613-61F1EF8460EA}"/>
              </a:ext>
            </a:extLst>
          </p:cNvPr>
          <p:cNvSpPr/>
          <p:nvPr/>
        </p:nvSpPr>
        <p:spPr>
          <a:xfrm>
            <a:off x="336884" y="143286"/>
            <a:ext cx="6096000" cy="276999"/>
          </a:xfrm>
          <a:prstGeom prst="rect">
            <a:avLst/>
          </a:prstGeom>
        </p:spPr>
        <p:txBody>
          <a:bodyPr lIns="91440" tIns="45720" rIns="91440" bIns="45720" anchor="t">
            <a:spAutoFit/>
          </a:bodyPr>
          <a:lstStyle/>
          <a:p>
            <a:r>
              <a:rPr lang="en-US" sz="1200" dirty="0">
                <a:solidFill>
                  <a:schemeClr val="bg1"/>
                </a:solidFill>
                <a:latin typeface="Arial"/>
                <a:cs typeface="Arial"/>
              </a:rPr>
              <a:t>Symetra Life Insurance Company</a:t>
            </a:r>
          </a:p>
        </p:txBody>
      </p:sp>
      <p:sp>
        <p:nvSpPr>
          <p:cNvPr id="3" name="TextBox 2">
            <a:extLst>
              <a:ext uri="{FF2B5EF4-FFF2-40B4-BE49-F238E27FC236}">
                <a16:creationId xmlns:a16="http://schemas.microsoft.com/office/drawing/2014/main" id="{D880F7BA-C707-EAB4-2179-697F34480BB6}"/>
              </a:ext>
            </a:extLst>
          </p:cNvPr>
          <p:cNvSpPr txBox="1"/>
          <p:nvPr/>
        </p:nvSpPr>
        <p:spPr>
          <a:xfrm>
            <a:off x="11524286" y="6604084"/>
            <a:ext cx="667714" cy="253916"/>
          </a:xfrm>
          <a:prstGeom prst="rect">
            <a:avLst/>
          </a:prstGeom>
          <a:noFill/>
        </p:spPr>
        <p:txBody>
          <a:bodyPr wrap="square" rtlCol="0">
            <a:spAutoFit/>
          </a:bodyPr>
          <a:lstStyle/>
          <a:p>
            <a:pPr algn="r"/>
            <a:r>
              <a:rPr lang="en-US" sz="1050" dirty="0">
                <a:solidFill>
                  <a:schemeClr val="tx2"/>
                </a:solidFill>
              </a:rPr>
              <a:t>10/25</a:t>
            </a:r>
          </a:p>
        </p:txBody>
      </p:sp>
      <p:pic>
        <p:nvPicPr>
          <p:cNvPr id="2050" name="Picture 2" descr="Woods Services - Exceptional People. Fulfilling Lives.">
            <a:extLst>
              <a:ext uri="{FF2B5EF4-FFF2-40B4-BE49-F238E27FC236}">
                <a16:creationId xmlns:a16="http://schemas.microsoft.com/office/drawing/2014/main" id="{72A1A098-178B-553B-99A1-A7DC7F9BA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911" y="4829135"/>
            <a:ext cx="1600732" cy="1170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193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32C5295-5681-4E96-B698-D6E1866544FB}"/>
              </a:ext>
            </a:extLst>
          </p:cNvPr>
          <p:cNvSpPr txBox="1">
            <a:spLocks/>
          </p:cNvSpPr>
          <p:nvPr/>
        </p:nvSpPr>
        <p:spPr>
          <a:xfrm>
            <a:off x="8077200" y="1481372"/>
            <a:ext cx="3127208" cy="42843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2400"/>
          </a:p>
        </p:txBody>
      </p:sp>
      <p:pic>
        <p:nvPicPr>
          <p:cNvPr id="7" name="Picture Placeholder 6" descr="Close-up of two people holding hands">
            <a:extLst>
              <a:ext uri="{FF2B5EF4-FFF2-40B4-BE49-F238E27FC236}">
                <a16:creationId xmlns:a16="http://schemas.microsoft.com/office/drawing/2014/main" id="{E60A0334-9790-6E3D-9F14-7F761BCE3D1C}"/>
              </a:ext>
            </a:extLst>
          </p:cNvPr>
          <p:cNvPicPr>
            <a:picLocks noGrp="1" noChangeAspect="1"/>
          </p:cNvPicPr>
          <p:nvPr>
            <p:ph type="pic" sz="quarter" idx="11"/>
          </p:nvPr>
        </p:nvPicPr>
        <p:blipFill>
          <a:blip r:embed="rId3"/>
          <a:srcRect l="20017" r="20017"/>
          <a:stretch/>
        </p:blipFill>
        <p:spPr>
          <a:xfrm>
            <a:off x="6096000" y="74136"/>
            <a:ext cx="6096000" cy="6783863"/>
          </a:xfrm>
        </p:spPr>
      </p:pic>
      <p:sp>
        <p:nvSpPr>
          <p:cNvPr id="11" name="Title 1">
            <a:extLst>
              <a:ext uri="{FF2B5EF4-FFF2-40B4-BE49-F238E27FC236}">
                <a16:creationId xmlns:a16="http://schemas.microsoft.com/office/drawing/2014/main" id="{C8D77812-F438-42F3-8881-CD6BBFF16B70}"/>
              </a:ext>
            </a:extLst>
          </p:cNvPr>
          <p:cNvSpPr>
            <a:spLocks noGrp="1"/>
          </p:cNvSpPr>
          <p:nvPr>
            <p:ph type="title"/>
          </p:nvPr>
        </p:nvSpPr>
        <p:spPr>
          <a:xfrm>
            <a:off x="317311" y="230188"/>
            <a:ext cx="5480327" cy="1325563"/>
          </a:xfrm>
        </p:spPr>
        <p:txBody>
          <a:bodyPr>
            <a:noAutofit/>
          </a:bodyPr>
          <a:lstStyle/>
          <a:p>
            <a:r>
              <a:rPr lang="en-US" sz="3200" dirty="0">
                <a:solidFill>
                  <a:srgbClr val="0079C1"/>
                </a:solidFill>
              </a:rPr>
              <a:t>Disability is more common than you might think</a:t>
            </a:r>
          </a:p>
        </p:txBody>
      </p:sp>
      <p:sp>
        <p:nvSpPr>
          <p:cNvPr id="3" name="Content Placeholder 2"/>
          <p:cNvSpPr>
            <a:spLocks noGrp="1"/>
          </p:cNvSpPr>
          <p:nvPr>
            <p:ph sz="half" idx="1"/>
          </p:nvPr>
        </p:nvSpPr>
        <p:spPr>
          <a:xfrm>
            <a:off x="354543" y="1562590"/>
            <a:ext cx="5398026" cy="866211"/>
          </a:xfrm>
        </p:spPr>
        <p:txBody>
          <a:bodyPr>
            <a:normAutofit fontScale="25000" lnSpcReduction="20000"/>
          </a:bodyPr>
          <a:lstStyle/>
          <a:p>
            <a:pPr marL="0" indent="0">
              <a:lnSpc>
                <a:spcPct val="120000"/>
              </a:lnSpc>
              <a:buNone/>
            </a:pPr>
            <a:r>
              <a:rPr lang="en-US" sz="8000" dirty="0">
                <a:solidFill>
                  <a:srgbClr val="737373"/>
                </a:solidFill>
              </a:rPr>
              <a:t>No one plans on becoming disabled, but many of us will at some point during our working years. </a:t>
            </a:r>
          </a:p>
          <a:p>
            <a:pPr marL="0" indent="0">
              <a:lnSpc>
                <a:spcPct val="120000"/>
              </a:lnSpc>
              <a:buNone/>
            </a:pPr>
            <a:r>
              <a:rPr lang="en-US" sz="8000" b="1" dirty="0">
                <a:solidFill>
                  <a:srgbClr val="737373"/>
                </a:solidFill>
              </a:rPr>
              <a:t>In fact, 20-year-olds have a</a:t>
            </a:r>
            <a:br>
              <a:rPr lang="en-US" sz="9600" dirty="0"/>
            </a:br>
            <a:r>
              <a:rPr lang="en-US" sz="9600" dirty="0">
                <a:solidFill>
                  <a:srgbClr val="FFC000"/>
                </a:solidFill>
              </a:rPr>
              <a:t> </a:t>
            </a:r>
            <a:endParaRPr lang="en-US" sz="9600" dirty="0"/>
          </a:p>
          <a:p>
            <a:pPr marL="0" indent="0">
              <a:buNone/>
            </a:pPr>
            <a:endParaRPr lang="en-US" sz="1800" dirty="0"/>
          </a:p>
          <a:p>
            <a:pPr marL="0" indent="0">
              <a:buNone/>
            </a:pPr>
            <a:endParaRPr lang="en-US" sz="1800" dirty="0"/>
          </a:p>
          <a:p>
            <a:pPr marL="0" indent="0">
              <a:buNone/>
            </a:pPr>
            <a:endParaRPr lang="en-US" sz="1800" dirty="0"/>
          </a:p>
          <a:p>
            <a:pPr marL="0" indent="0">
              <a:buNone/>
            </a:pPr>
            <a:br>
              <a:rPr lang="en-US" sz="1800" dirty="0"/>
            </a:br>
            <a:br>
              <a:rPr lang="en-US" sz="1800" dirty="0"/>
            </a:br>
            <a:endParaRPr lang="en-US" sz="1800" dirty="0"/>
          </a:p>
        </p:txBody>
      </p:sp>
      <p:sp>
        <p:nvSpPr>
          <p:cNvPr id="13" name="Text Placeholder 5">
            <a:extLst>
              <a:ext uri="{FF2B5EF4-FFF2-40B4-BE49-F238E27FC236}">
                <a16:creationId xmlns:a16="http://schemas.microsoft.com/office/drawing/2014/main" id="{3F7E3B82-2515-4A32-96F8-4DBB9F8280D9}"/>
              </a:ext>
            </a:extLst>
          </p:cNvPr>
          <p:cNvSpPr>
            <a:spLocks noGrp="1"/>
          </p:cNvSpPr>
          <p:nvPr>
            <p:ph type="body" sz="quarter" idx="4294967295"/>
          </p:nvPr>
        </p:nvSpPr>
        <p:spPr>
          <a:xfrm>
            <a:off x="178645" y="6334402"/>
            <a:ext cx="3646906" cy="368300"/>
          </a:xfrm>
        </p:spPr>
        <p:txBody>
          <a:bodyPr>
            <a:noAutofit/>
          </a:bodyPr>
          <a:lstStyle/>
          <a:p>
            <a:pPr marL="0" indent="0">
              <a:buNone/>
            </a:pPr>
            <a:r>
              <a:rPr lang="en-US" sz="900" baseline="30000" dirty="0">
                <a:solidFill>
                  <a:srgbClr val="737373"/>
                </a:solidFill>
              </a:rPr>
              <a:t>1</a:t>
            </a:r>
            <a:r>
              <a:rPr lang="en-US" sz="900" dirty="0">
                <a:solidFill>
                  <a:srgbClr val="737373"/>
                </a:solidFill>
              </a:rPr>
              <a:t> “Disability And Death Probability Tables For Insured Workers Who Attain Age 20 in 2024,” Social Security Administration, August 2024.</a:t>
            </a:r>
          </a:p>
        </p:txBody>
      </p:sp>
      <p:sp>
        <p:nvSpPr>
          <p:cNvPr id="14" name="TextBox 13">
            <a:extLst>
              <a:ext uri="{FF2B5EF4-FFF2-40B4-BE49-F238E27FC236}">
                <a16:creationId xmlns:a16="http://schemas.microsoft.com/office/drawing/2014/main" id="{2356A35A-6D09-46E3-BA5D-66233F5EF9F2}"/>
              </a:ext>
            </a:extLst>
          </p:cNvPr>
          <p:cNvSpPr txBox="1"/>
          <p:nvPr/>
        </p:nvSpPr>
        <p:spPr>
          <a:xfrm>
            <a:off x="2538642" y="3332781"/>
            <a:ext cx="2804884" cy="830997"/>
          </a:xfrm>
          <a:prstGeom prst="rect">
            <a:avLst/>
          </a:prstGeom>
          <a:noFill/>
        </p:spPr>
        <p:txBody>
          <a:bodyPr wrap="square" rtlCol="0">
            <a:spAutoFit/>
          </a:bodyPr>
          <a:lstStyle/>
          <a:p>
            <a:r>
              <a:rPr lang="en-US" sz="1600" b="1" dirty="0">
                <a:solidFill>
                  <a:srgbClr val="007DD7"/>
                </a:solidFill>
                <a:latin typeface="Arial" panose="020B0604020202020204" pitchFamily="34" charset="0"/>
                <a:cs typeface="Arial" panose="020B0604020202020204" pitchFamily="34" charset="0"/>
              </a:rPr>
              <a:t>chance of becoming disabled before they reach retirement age.</a:t>
            </a:r>
            <a:r>
              <a:rPr lang="en-US" sz="1600" b="1" baseline="30000" dirty="0">
                <a:solidFill>
                  <a:srgbClr val="007DD7"/>
                </a:solidFill>
                <a:latin typeface="Arial" panose="020B0604020202020204" pitchFamily="34" charset="0"/>
                <a:cs typeface="Arial" panose="020B0604020202020204" pitchFamily="34" charset="0"/>
              </a:rPr>
              <a:t>1</a:t>
            </a:r>
          </a:p>
        </p:txBody>
      </p:sp>
      <p:sp>
        <p:nvSpPr>
          <p:cNvPr id="15" name="TextBox 14">
            <a:extLst>
              <a:ext uri="{FF2B5EF4-FFF2-40B4-BE49-F238E27FC236}">
                <a16:creationId xmlns:a16="http://schemas.microsoft.com/office/drawing/2014/main" id="{BD6C683C-0342-401D-8A1D-28E23A36A473}"/>
              </a:ext>
            </a:extLst>
          </p:cNvPr>
          <p:cNvSpPr txBox="1"/>
          <p:nvPr/>
        </p:nvSpPr>
        <p:spPr>
          <a:xfrm>
            <a:off x="483508" y="4600754"/>
            <a:ext cx="5128984" cy="923330"/>
          </a:xfrm>
          <a:prstGeom prst="rect">
            <a:avLst/>
          </a:prstGeom>
          <a:noFill/>
        </p:spPr>
        <p:txBody>
          <a:bodyPr wrap="square" rtlCol="0">
            <a:spAutoFit/>
          </a:bodyPr>
          <a:lstStyle/>
          <a:p>
            <a:r>
              <a:rPr lang="en-US" b="1" dirty="0">
                <a:solidFill>
                  <a:srgbClr val="737373"/>
                </a:solidFill>
                <a:latin typeface="Arial" panose="020B0604020202020204" pitchFamily="34" charset="0"/>
                <a:cs typeface="Arial" panose="020B0604020202020204" pitchFamily="34" charset="0"/>
              </a:rPr>
              <a:t>Disability insurance replaces a portion of your income if you become too sick or injured to work for an extended period. </a:t>
            </a:r>
          </a:p>
        </p:txBody>
      </p:sp>
      <p:sp>
        <p:nvSpPr>
          <p:cNvPr id="16" name="TextBox 15">
            <a:extLst>
              <a:ext uri="{FF2B5EF4-FFF2-40B4-BE49-F238E27FC236}">
                <a16:creationId xmlns:a16="http://schemas.microsoft.com/office/drawing/2014/main" id="{27BFF33F-4885-4BC5-8EE6-7705ADE8281D}"/>
              </a:ext>
            </a:extLst>
          </p:cNvPr>
          <p:cNvSpPr txBox="1"/>
          <p:nvPr/>
        </p:nvSpPr>
        <p:spPr>
          <a:xfrm>
            <a:off x="545062" y="3143253"/>
            <a:ext cx="2543763" cy="1107996"/>
          </a:xfrm>
          <a:prstGeom prst="rect">
            <a:avLst/>
          </a:prstGeom>
          <a:noFill/>
        </p:spPr>
        <p:txBody>
          <a:bodyPr wrap="square" rtlCol="0">
            <a:spAutoFit/>
          </a:bodyPr>
          <a:lstStyle/>
          <a:p>
            <a:r>
              <a:rPr lang="en-US" sz="6600" spc="-300" dirty="0">
                <a:solidFill>
                  <a:srgbClr val="007DD7"/>
                </a:solidFill>
              </a:rPr>
              <a:t>23%</a:t>
            </a:r>
            <a:endParaRPr lang="en-US" sz="1100" spc="-300" dirty="0">
              <a:solidFill>
                <a:srgbClr val="007DD7"/>
              </a:solidFill>
            </a:endParaRPr>
          </a:p>
        </p:txBody>
      </p:sp>
    </p:spTree>
    <p:extLst>
      <p:ext uri="{BB962C8B-B14F-4D97-AF65-F5344CB8AC3E}">
        <p14:creationId xmlns:p14="http://schemas.microsoft.com/office/powerpoint/2010/main" val="2646286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9890027-EA3C-44BC-809E-E4DA7281A8B1}"/>
              </a:ext>
            </a:extLst>
          </p:cNvPr>
          <p:cNvSpPr>
            <a:spLocks noGrp="1"/>
          </p:cNvSpPr>
          <p:nvPr>
            <p:ph idx="1"/>
          </p:nvPr>
        </p:nvSpPr>
        <p:spPr>
          <a:xfrm>
            <a:off x="492211" y="1650900"/>
            <a:ext cx="11184924" cy="4197691"/>
          </a:xfrm>
        </p:spPr>
        <p:txBody>
          <a:bodyPr vert="horz" lIns="91440" tIns="45720" rIns="91440" bIns="45720" rtlCol="0" anchor="t">
            <a:noAutofit/>
          </a:bodyPr>
          <a:lstStyle/>
          <a:p>
            <a:pPr marL="0" indent="0">
              <a:buNone/>
            </a:pPr>
            <a:r>
              <a:rPr lang="en-US" sz="1400" b="1" dirty="0"/>
              <a:t>Short-term disability:</a:t>
            </a:r>
          </a:p>
          <a:p>
            <a:pPr marL="285750" indent="-285750"/>
            <a:r>
              <a:rPr lang="en-US" sz="1400" dirty="0"/>
              <a:t>Some affiliates offer Voluntary STD – requires an approved EOI form if enrolling after 31 days of eligibility as a new hire</a:t>
            </a:r>
          </a:p>
          <a:p>
            <a:pPr marL="285750" indent="-285750"/>
            <a:r>
              <a:rPr lang="en-US" sz="1400" dirty="0"/>
              <a:t>Some affiliates offer statutory disability benefits through New Jersey or New York</a:t>
            </a:r>
          </a:p>
          <a:p>
            <a:r>
              <a:rPr lang="en-US" sz="1400" dirty="0"/>
              <a:t>Paid weekly while you are disabled, up to the maximum payment duration, or until you return to work</a:t>
            </a:r>
          </a:p>
          <a:p>
            <a:r>
              <a:rPr lang="en-US" sz="1400" dirty="0"/>
              <a:t>Claims can transition to long-term disability</a:t>
            </a:r>
          </a:p>
          <a:p>
            <a:pPr marL="0" indent="0">
              <a:buNone/>
            </a:pPr>
            <a:endParaRPr lang="en-US" sz="1400" dirty="0"/>
          </a:p>
          <a:p>
            <a:pPr marL="0" indent="0">
              <a:buNone/>
            </a:pPr>
            <a:r>
              <a:rPr lang="en-US" sz="1400" b="1" dirty="0"/>
              <a:t>Long-term disability: Employer Paid</a:t>
            </a:r>
          </a:p>
          <a:p>
            <a:pPr marL="0" indent="0">
              <a:buNone/>
            </a:pPr>
            <a:r>
              <a:rPr lang="en-US" sz="1400" dirty="0"/>
              <a:t>Paid monthly while you are disabled and eligible for benefits</a:t>
            </a:r>
          </a:p>
        </p:txBody>
      </p:sp>
      <p:sp>
        <p:nvSpPr>
          <p:cNvPr id="2" name="Title 1"/>
          <p:cNvSpPr>
            <a:spLocks noGrp="1"/>
          </p:cNvSpPr>
          <p:nvPr>
            <p:ph type="title"/>
          </p:nvPr>
        </p:nvSpPr>
        <p:spPr>
          <a:xfrm>
            <a:off x="265527" y="-32128"/>
            <a:ext cx="11184924" cy="1325563"/>
          </a:xfrm>
        </p:spPr>
        <p:txBody>
          <a:bodyPr/>
          <a:lstStyle/>
          <a:p>
            <a:r>
              <a:rPr lang="en-US" dirty="0">
                <a:solidFill>
                  <a:srgbClr val="0079C1"/>
                </a:solidFill>
              </a:rPr>
              <a:t>Disability insurance</a:t>
            </a:r>
          </a:p>
        </p:txBody>
      </p:sp>
      <p:graphicFrame>
        <p:nvGraphicFramePr>
          <p:cNvPr id="7" name="Table 12">
            <a:extLst>
              <a:ext uri="{FF2B5EF4-FFF2-40B4-BE49-F238E27FC236}">
                <a16:creationId xmlns:a16="http://schemas.microsoft.com/office/drawing/2014/main" id="{D201EAE3-5D72-4B94-B3C6-026D52AAAB9D}"/>
              </a:ext>
            </a:extLst>
          </p:cNvPr>
          <p:cNvGraphicFramePr>
            <a:graphicFrameLocks/>
          </p:cNvGraphicFramePr>
          <p:nvPr>
            <p:extLst>
              <p:ext uri="{D42A27DB-BD31-4B8C-83A1-F6EECF244321}">
                <p14:modId xmlns:p14="http://schemas.microsoft.com/office/powerpoint/2010/main" val="2401532373"/>
              </p:ext>
            </p:extLst>
          </p:nvPr>
        </p:nvGraphicFramePr>
        <p:xfrm>
          <a:off x="619432" y="4534474"/>
          <a:ext cx="7800624" cy="1345252"/>
        </p:xfrm>
        <a:graphic>
          <a:graphicData uri="http://schemas.openxmlformats.org/drawingml/2006/table">
            <a:tbl>
              <a:tblPr firstRow="1" bandRow="1">
                <a:tableStyleId>{5C22544A-7EE6-4342-B048-85BDC9FD1C3A}</a:tableStyleId>
              </a:tblPr>
              <a:tblGrid>
                <a:gridCol w="1295004">
                  <a:extLst>
                    <a:ext uri="{9D8B030D-6E8A-4147-A177-3AD203B41FA5}">
                      <a16:colId xmlns:a16="http://schemas.microsoft.com/office/drawing/2014/main" val="1240118094"/>
                    </a:ext>
                  </a:extLst>
                </a:gridCol>
                <a:gridCol w="3400795">
                  <a:extLst>
                    <a:ext uri="{9D8B030D-6E8A-4147-A177-3AD203B41FA5}">
                      <a16:colId xmlns:a16="http://schemas.microsoft.com/office/drawing/2014/main" val="1742445742"/>
                    </a:ext>
                  </a:extLst>
                </a:gridCol>
                <a:gridCol w="3104825">
                  <a:extLst>
                    <a:ext uri="{9D8B030D-6E8A-4147-A177-3AD203B41FA5}">
                      <a16:colId xmlns:a16="http://schemas.microsoft.com/office/drawing/2014/main" val="273032197"/>
                    </a:ext>
                  </a:extLst>
                </a:gridCol>
              </a:tblGrid>
              <a:tr h="613732">
                <a:tc>
                  <a:txBody>
                    <a:bodyPr/>
                    <a:lstStyle/>
                    <a:p>
                      <a:endParaRPr lang="en-US" sz="1400">
                        <a:latin typeface="Arial" panose="020B0604020202020204" pitchFamily="34" charset="0"/>
                        <a:cs typeface="Arial" panose="020B0604020202020204" pitchFamily="34" charset="0"/>
                      </a:endParaRPr>
                    </a:p>
                  </a:txBody>
                  <a:tcPr/>
                </a:tc>
                <a:tc>
                  <a:txBody>
                    <a:bodyPr/>
                    <a:lstStyle/>
                    <a:p>
                      <a:r>
                        <a:rPr lang="en-US" sz="1400" dirty="0">
                          <a:latin typeface="Arial" panose="020B0604020202020204" pitchFamily="34" charset="0"/>
                          <a:cs typeface="Arial" panose="020B0604020202020204" pitchFamily="34" charset="0"/>
                        </a:rPr>
                        <a:t>Benefit amounts</a:t>
                      </a:r>
                    </a:p>
                  </a:txBody>
                  <a:tcPr/>
                </a:tc>
                <a:tc>
                  <a:txBody>
                    <a:bodyPr/>
                    <a:lstStyle/>
                    <a:p>
                      <a:r>
                        <a:rPr lang="en-US" sz="1400" dirty="0">
                          <a:latin typeface="Arial" panose="020B0604020202020204" pitchFamily="34" charset="0"/>
                          <a:cs typeface="Arial" panose="020B0604020202020204" pitchFamily="34" charset="0"/>
                        </a:rPr>
                        <a:t>Benefit payments start</a:t>
                      </a:r>
                    </a:p>
                  </a:txBody>
                  <a:tcPr/>
                </a:tc>
                <a:extLst>
                  <a:ext uri="{0D108BD9-81ED-4DB2-BD59-A6C34878D82A}">
                    <a16:rowId xmlns:a16="http://schemas.microsoft.com/office/drawing/2014/main" val="162326628"/>
                  </a:ext>
                </a:extLst>
              </a:tr>
              <a:tr h="685935">
                <a:tc>
                  <a:txBody>
                    <a:bodyPr/>
                    <a:lstStyle/>
                    <a:p>
                      <a:r>
                        <a:rPr lang="en-US" sz="1400">
                          <a:latin typeface="Arial" panose="020B0604020202020204" pitchFamily="34" charset="0"/>
                          <a:cs typeface="Arial" panose="020B0604020202020204" pitchFamily="34" charset="0"/>
                        </a:rPr>
                        <a:t>Long-Term Disability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60</a:t>
                      </a:r>
                      <a:r>
                        <a:rPr lang="en-US" sz="1400" dirty="0"/>
                        <a:t>% </a:t>
                      </a:r>
                      <a:r>
                        <a:rPr lang="en-US" sz="1400" b="1" dirty="0"/>
                        <a:t>monthly</a:t>
                      </a:r>
                      <a:r>
                        <a:rPr lang="en-US" sz="1400" dirty="0"/>
                        <a:t> income, up to $10,000, reduced by other income amounts like SSDI</a:t>
                      </a:r>
                    </a:p>
                  </a:txBody>
                  <a:tcPr/>
                </a:tc>
                <a:tc>
                  <a:txBody>
                    <a:bodyPr/>
                    <a:lstStyle/>
                    <a:p>
                      <a:r>
                        <a:rPr lang="en-US" sz="1400" dirty="0">
                          <a:latin typeface="Arial" panose="020B0604020202020204" pitchFamily="34" charset="0"/>
                          <a:cs typeface="Arial" panose="020B0604020202020204" pitchFamily="34" charset="0"/>
                        </a:rPr>
                        <a:t>Once STD or State disability benefits exhaust, if applicable</a:t>
                      </a:r>
                    </a:p>
                  </a:txBody>
                  <a:tcPr/>
                </a:tc>
                <a:extLst>
                  <a:ext uri="{0D108BD9-81ED-4DB2-BD59-A6C34878D82A}">
                    <a16:rowId xmlns:a16="http://schemas.microsoft.com/office/drawing/2014/main" val="1274343194"/>
                  </a:ext>
                </a:extLst>
              </a:tr>
            </a:tbl>
          </a:graphicData>
        </a:graphic>
      </p:graphicFrame>
      <p:sp>
        <p:nvSpPr>
          <p:cNvPr id="8" name="Title 7">
            <a:extLst>
              <a:ext uri="{FF2B5EF4-FFF2-40B4-BE49-F238E27FC236}">
                <a16:creationId xmlns:a16="http://schemas.microsoft.com/office/drawing/2014/main" id="{926051D2-DFD8-4D1D-906C-DCB6BA9199F6}"/>
              </a:ext>
            </a:extLst>
          </p:cNvPr>
          <p:cNvSpPr txBox="1">
            <a:spLocks/>
          </p:cNvSpPr>
          <p:nvPr/>
        </p:nvSpPr>
        <p:spPr>
          <a:xfrm>
            <a:off x="265527" y="1076882"/>
            <a:ext cx="8268101" cy="395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rgbClr val="0079C1"/>
                </a:solidFill>
                <a:latin typeface="Arial" panose="020B0604020202020204" pitchFamily="34" charset="0"/>
                <a:ea typeface="+mj-ea"/>
                <a:cs typeface="Arial" panose="020B0604020202020204" pitchFamily="34" charset="0"/>
              </a:defRPr>
            </a:lvl1pPr>
          </a:lstStyle>
          <a:p>
            <a:r>
              <a:rPr lang="en-US" sz="2000" b="0" dirty="0">
                <a:solidFill>
                  <a:srgbClr val="737373"/>
                </a:solidFill>
              </a:rPr>
              <a:t>Replaces a portion of your income if you’re too sick or injured to work.</a:t>
            </a:r>
          </a:p>
        </p:txBody>
      </p:sp>
    </p:spTree>
    <p:extLst>
      <p:ext uri="{BB962C8B-B14F-4D97-AF65-F5344CB8AC3E}">
        <p14:creationId xmlns:p14="http://schemas.microsoft.com/office/powerpoint/2010/main" val="1041524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F5A6C2-F8E3-4E73-A290-5D039BBCFFC9}"/>
              </a:ext>
            </a:extLst>
          </p:cNvPr>
          <p:cNvSpPr>
            <a:spLocks noGrp="1"/>
          </p:cNvSpPr>
          <p:nvPr>
            <p:ph type="title"/>
          </p:nvPr>
        </p:nvSpPr>
        <p:spPr>
          <a:xfrm>
            <a:off x="432759" y="4949680"/>
            <a:ext cx="10855239" cy="731856"/>
          </a:xfrm>
        </p:spPr>
        <p:txBody>
          <a:bodyPr>
            <a:normAutofit/>
          </a:bodyPr>
          <a:lstStyle/>
          <a:p>
            <a:r>
              <a:rPr lang="en-US" sz="2400" b="0" dirty="0">
                <a:solidFill>
                  <a:srgbClr val="737373"/>
                </a:solidFill>
              </a:rPr>
              <a:t>Build a financial safety net for the unexpected</a:t>
            </a:r>
          </a:p>
        </p:txBody>
      </p:sp>
      <p:pic>
        <p:nvPicPr>
          <p:cNvPr id="1026" name="Picture 2" descr="Father and son with rain boots and net going fishing : Stock Photo">
            <a:extLst>
              <a:ext uri="{FF2B5EF4-FFF2-40B4-BE49-F238E27FC236}">
                <a16:creationId xmlns:a16="http://schemas.microsoft.com/office/drawing/2014/main" id="{6C75EA16-C090-476C-9D99-32D0B00385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27" t="26371" r="12636" b="36082"/>
          <a:stretch/>
        </p:blipFill>
        <p:spPr bwMode="auto">
          <a:xfrm>
            <a:off x="0" y="103677"/>
            <a:ext cx="12192000" cy="35877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55AA100-7EB3-9E78-9654-3D7C727C7168}"/>
              </a:ext>
            </a:extLst>
          </p:cNvPr>
          <p:cNvSpPr txBox="1"/>
          <p:nvPr/>
        </p:nvSpPr>
        <p:spPr>
          <a:xfrm>
            <a:off x="399611" y="4365877"/>
            <a:ext cx="11935325" cy="707886"/>
          </a:xfrm>
          <a:prstGeom prst="rect">
            <a:avLst/>
          </a:prstGeom>
          <a:noFill/>
        </p:spPr>
        <p:txBody>
          <a:bodyPr wrap="square" rtlCol="0">
            <a:spAutoFit/>
          </a:bodyPr>
          <a:lstStyle/>
          <a:p>
            <a:r>
              <a:rPr lang="en-US" sz="4000" b="1" dirty="0">
                <a:solidFill>
                  <a:srgbClr val="0070C0"/>
                </a:solidFill>
                <a:latin typeface="+mj-lt"/>
              </a:rPr>
              <a:t>Hospital Indemnity Insurance</a:t>
            </a:r>
          </a:p>
        </p:txBody>
      </p:sp>
    </p:spTree>
    <p:extLst>
      <p:ext uri="{BB962C8B-B14F-4D97-AF65-F5344CB8AC3E}">
        <p14:creationId xmlns:p14="http://schemas.microsoft.com/office/powerpoint/2010/main" val="2870718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435A7C-14B3-4BB7-8373-80FF84B703D0}"/>
              </a:ext>
            </a:extLst>
          </p:cNvPr>
          <p:cNvSpPr>
            <a:spLocks noGrp="1"/>
          </p:cNvSpPr>
          <p:nvPr>
            <p:ph idx="1"/>
          </p:nvPr>
        </p:nvSpPr>
        <p:spPr/>
        <p:txBody>
          <a:bodyPr/>
          <a:lstStyle/>
          <a:p>
            <a:pPr marL="0" indent="0" algn="ctr">
              <a:buNone/>
            </a:pPr>
            <a:r>
              <a:rPr lang="en-US" dirty="0"/>
              <a:t>If you end up in the hospital, your focus should be on your recovery, not your </a:t>
            </a:r>
            <a:r>
              <a:rPr lang="en-US" dirty="0">
                <a:solidFill>
                  <a:srgbClr val="737373"/>
                </a:solidFill>
              </a:rPr>
              <a:t>medical bills</a:t>
            </a:r>
            <a:r>
              <a:rPr lang="en-US" dirty="0"/>
              <a:t>. </a:t>
            </a:r>
          </a:p>
          <a:p>
            <a:pPr marL="0" indent="0" algn="ctr">
              <a:buNone/>
            </a:pPr>
            <a:endParaRPr lang="en-US" dirty="0"/>
          </a:p>
        </p:txBody>
      </p:sp>
      <p:sp>
        <p:nvSpPr>
          <p:cNvPr id="2" name="Title 1">
            <a:extLst>
              <a:ext uri="{FF2B5EF4-FFF2-40B4-BE49-F238E27FC236}">
                <a16:creationId xmlns:a16="http://schemas.microsoft.com/office/drawing/2014/main" id="{9D1B02BD-C610-4B77-BA1D-8613E65F7F1E}"/>
              </a:ext>
            </a:extLst>
          </p:cNvPr>
          <p:cNvSpPr>
            <a:spLocks noGrp="1"/>
          </p:cNvSpPr>
          <p:nvPr>
            <p:ph type="title"/>
          </p:nvPr>
        </p:nvSpPr>
        <p:spPr>
          <a:xfrm>
            <a:off x="178244" y="165652"/>
            <a:ext cx="11184924" cy="1325563"/>
          </a:xfrm>
        </p:spPr>
        <p:txBody>
          <a:bodyPr/>
          <a:lstStyle/>
          <a:p>
            <a:r>
              <a:rPr lang="en-US" dirty="0">
                <a:solidFill>
                  <a:srgbClr val="0079C1"/>
                </a:solidFill>
              </a:rPr>
              <a:t>Lower the cost of your hospital stay</a:t>
            </a:r>
          </a:p>
        </p:txBody>
      </p:sp>
      <p:sp>
        <p:nvSpPr>
          <p:cNvPr id="15" name="Text Placeholder 14">
            <a:extLst>
              <a:ext uri="{FF2B5EF4-FFF2-40B4-BE49-F238E27FC236}">
                <a16:creationId xmlns:a16="http://schemas.microsoft.com/office/drawing/2014/main" id="{A9C2644F-6317-4716-8F8B-34F9F4E8CC36}"/>
              </a:ext>
            </a:extLst>
          </p:cNvPr>
          <p:cNvSpPr>
            <a:spLocks noGrp="1"/>
          </p:cNvSpPr>
          <p:nvPr>
            <p:ph type="body" idx="4294967295"/>
          </p:nvPr>
        </p:nvSpPr>
        <p:spPr>
          <a:xfrm>
            <a:off x="178244" y="6360942"/>
            <a:ext cx="10432606" cy="300898"/>
          </a:xfrm>
        </p:spPr>
        <p:txBody>
          <a:bodyPr>
            <a:normAutofit/>
          </a:bodyPr>
          <a:lstStyle/>
          <a:p>
            <a:pPr marL="0" indent="0">
              <a:buNone/>
            </a:pPr>
            <a:r>
              <a:rPr lang="en-US" sz="1000" baseline="30000" dirty="0">
                <a:solidFill>
                  <a:srgbClr val="7F7F7F"/>
                </a:solidFill>
              </a:rPr>
              <a:t>1 </a:t>
            </a:r>
            <a:r>
              <a:rPr lang="en-US" sz="1000" dirty="0">
                <a:solidFill>
                  <a:srgbClr val="7F7F7F"/>
                </a:solidFill>
              </a:rPr>
              <a:t>“Hospital and Surgery Costs” debt.org, updated March 2023.</a:t>
            </a:r>
          </a:p>
        </p:txBody>
      </p:sp>
      <p:sp>
        <p:nvSpPr>
          <p:cNvPr id="5" name="TextBox 4">
            <a:extLst>
              <a:ext uri="{FF2B5EF4-FFF2-40B4-BE49-F238E27FC236}">
                <a16:creationId xmlns:a16="http://schemas.microsoft.com/office/drawing/2014/main" id="{09C3CA9C-9CC5-4DC7-8677-F8D06EB23445}"/>
              </a:ext>
            </a:extLst>
          </p:cNvPr>
          <p:cNvSpPr txBox="1"/>
          <p:nvPr/>
        </p:nvSpPr>
        <p:spPr>
          <a:xfrm>
            <a:off x="2722920" y="3473709"/>
            <a:ext cx="6389329"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On average, you can expect to pay </a:t>
            </a:r>
          </a:p>
          <a:p>
            <a:pPr algn="ctr"/>
            <a:r>
              <a:rPr lang="en-US" sz="2400" dirty="0">
                <a:latin typeface="Arial" panose="020B0604020202020204" pitchFamily="34" charset="0"/>
                <a:cs typeface="Arial" panose="020B0604020202020204" pitchFamily="34" charset="0"/>
              </a:rPr>
              <a:t>		</a:t>
            </a:r>
            <a:r>
              <a:rPr lang="en-US" sz="2400" dirty="0">
                <a:solidFill>
                  <a:srgbClr val="005A9E"/>
                </a:solidFill>
                <a:latin typeface="Arial" panose="020B0604020202020204" pitchFamily="34" charset="0"/>
                <a:cs typeface="Arial" panose="020B0604020202020204" pitchFamily="34" charset="0"/>
              </a:rPr>
              <a:t>per-day for </a:t>
            </a:r>
            <a:r>
              <a:rPr lang="en-US" sz="2400" dirty="0">
                <a:latin typeface="Arial" panose="020B0604020202020204" pitchFamily="34" charset="0"/>
                <a:cs typeface="Arial" panose="020B0604020202020204" pitchFamily="34" charset="0"/>
              </a:rPr>
              <a:t>a hospital stay.</a:t>
            </a:r>
            <a:r>
              <a:rPr lang="en-US" sz="2400" baseline="30000" dirty="0">
                <a:latin typeface="Arial" panose="020B0604020202020204" pitchFamily="34" charset="0"/>
                <a:cs typeface="Arial" panose="020B0604020202020204" pitchFamily="34" charset="0"/>
              </a:rPr>
              <a:t>1</a:t>
            </a:r>
          </a:p>
        </p:txBody>
      </p:sp>
      <p:sp>
        <p:nvSpPr>
          <p:cNvPr id="7" name="TextBox 6">
            <a:extLst>
              <a:ext uri="{FF2B5EF4-FFF2-40B4-BE49-F238E27FC236}">
                <a16:creationId xmlns:a16="http://schemas.microsoft.com/office/drawing/2014/main" id="{85E5C238-6190-4961-B89D-BBDA72CDAA87}"/>
              </a:ext>
            </a:extLst>
          </p:cNvPr>
          <p:cNvSpPr txBox="1"/>
          <p:nvPr/>
        </p:nvSpPr>
        <p:spPr>
          <a:xfrm>
            <a:off x="2999145" y="3759351"/>
            <a:ext cx="2152436" cy="830997"/>
          </a:xfrm>
          <a:prstGeom prst="rect">
            <a:avLst/>
          </a:prstGeom>
          <a:noFill/>
        </p:spPr>
        <p:txBody>
          <a:bodyPr wrap="square" rtlCol="0">
            <a:spAutoFit/>
          </a:bodyPr>
          <a:lstStyle/>
          <a:p>
            <a:r>
              <a:rPr lang="en-US" sz="4800" b="1" spc="-150" dirty="0">
                <a:solidFill>
                  <a:srgbClr val="005A9E"/>
                </a:solidFill>
                <a:latin typeface="Arial" panose="020B0604020202020204" pitchFamily="34" charset="0"/>
                <a:cs typeface="Arial" panose="020B0604020202020204" pitchFamily="34" charset="0"/>
              </a:rPr>
              <a:t>$2,883</a:t>
            </a:r>
            <a:endParaRPr lang="en-US" sz="4800" b="1" spc="-150" dirty="0">
              <a:solidFill>
                <a:srgbClr val="005A9E"/>
              </a:solidFill>
            </a:endParaRPr>
          </a:p>
        </p:txBody>
      </p:sp>
    </p:spTree>
    <p:extLst>
      <p:ext uri="{BB962C8B-B14F-4D97-AF65-F5344CB8AC3E}">
        <p14:creationId xmlns:p14="http://schemas.microsoft.com/office/powerpoint/2010/main" val="2751052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435A7C-14B3-4BB7-8373-80FF84B703D0}"/>
              </a:ext>
            </a:extLst>
          </p:cNvPr>
          <p:cNvSpPr>
            <a:spLocks noGrp="1"/>
          </p:cNvSpPr>
          <p:nvPr>
            <p:ph idx="1"/>
          </p:nvPr>
        </p:nvSpPr>
        <p:spPr>
          <a:xfrm>
            <a:off x="492211" y="1372964"/>
            <a:ext cx="11184924" cy="4197691"/>
          </a:xfrm>
        </p:spPr>
        <p:txBody>
          <a:bodyPr>
            <a:normAutofit/>
          </a:bodyPr>
          <a:lstStyle/>
          <a:p>
            <a:r>
              <a:rPr lang="en-US" sz="2000" dirty="0">
                <a:solidFill>
                  <a:srgbClr val="737373"/>
                </a:solidFill>
              </a:rPr>
              <a:t>Pays a fixed dollar benefit for each day of a covered hospital stay </a:t>
            </a:r>
          </a:p>
          <a:p>
            <a:r>
              <a:rPr lang="en-US" sz="2000" dirty="0">
                <a:solidFill>
                  <a:srgbClr val="737373"/>
                </a:solidFill>
              </a:rPr>
              <a:t>Pays a higher benefit on day 1 - hospital admission</a:t>
            </a:r>
          </a:p>
          <a:p>
            <a:r>
              <a:rPr lang="en-US" sz="2000" dirty="0">
                <a:solidFill>
                  <a:srgbClr val="737373"/>
                </a:solidFill>
              </a:rPr>
              <a:t>Hospital stay must last at least 24 hours</a:t>
            </a:r>
          </a:p>
          <a:p>
            <a:r>
              <a:rPr lang="en-US" sz="2000" dirty="0">
                <a:solidFill>
                  <a:srgbClr val="737373"/>
                </a:solidFill>
              </a:rPr>
              <a:t>Pays benefits up to 30 days each year</a:t>
            </a:r>
          </a:p>
          <a:p>
            <a:r>
              <a:rPr lang="en-US" sz="2000" dirty="0">
                <a:solidFill>
                  <a:srgbClr val="737373"/>
                </a:solidFill>
              </a:rPr>
              <a:t>No preexisting condition limitations</a:t>
            </a:r>
          </a:p>
          <a:p>
            <a:r>
              <a:rPr lang="en-US" sz="2000" dirty="0">
                <a:solidFill>
                  <a:srgbClr val="737373"/>
                </a:solidFill>
              </a:rPr>
              <a:t>Use benefits for anything, including non-medical costs</a:t>
            </a:r>
          </a:p>
          <a:p>
            <a:r>
              <a:rPr kumimoji="0" lang="en-US" sz="2000" b="0" i="0" u="none" strike="noStrike" kern="1200" cap="none" spc="0" normalizeH="0" baseline="0" noProof="0" dirty="0">
                <a:ln>
                  <a:noFill/>
                </a:ln>
                <a:solidFill>
                  <a:srgbClr val="7F7F7F"/>
                </a:solidFill>
                <a:effectLst/>
                <a:uLnTx/>
                <a:uFillTx/>
                <a:latin typeface="Arial" charset="0"/>
                <a:cs typeface="Arial" charset="0"/>
              </a:rPr>
              <a:t>Automatic newborn and adoptive child coverage for the first 31 days</a:t>
            </a:r>
            <a:r>
              <a:rPr kumimoji="0" lang="en-US" sz="2000" b="0" i="0" u="none" strike="noStrike" kern="1200" cap="none" spc="0" normalizeH="0" baseline="30000" noProof="0" dirty="0">
                <a:ln>
                  <a:noFill/>
                </a:ln>
                <a:solidFill>
                  <a:srgbClr val="7F7F7F"/>
                </a:solidFill>
                <a:effectLst/>
                <a:uLnTx/>
                <a:uFillTx/>
                <a:latin typeface="Arial" charset="0"/>
                <a:cs typeface="Arial" charset="0"/>
              </a:rPr>
              <a:t>1</a:t>
            </a:r>
            <a:endParaRPr lang="en-US" sz="2000" dirty="0">
              <a:solidFill>
                <a:srgbClr val="737373"/>
              </a:solidFill>
            </a:endParaRPr>
          </a:p>
          <a:p>
            <a:r>
              <a:rPr lang="en-US" sz="2000" dirty="0">
                <a:solidFill>
                  <a:srgbClr val="7F7F7F"/>
                </a:solidFill>
                <a:latin typeface="Arial" charset="0"/>
                <a:cs typeface="Arial" charset="0"/>
              </a:rPr>
              <a:t>Also covers stays in:</a:t>
            </a:r>
          </a:p>
          <a:p>
            <a:endParaRPr lang="en-US" sz="2000" dirty="0"/>
          </a:p>
        </p:txBody>
      </p:sp>
      <p:sp>
        <p:nvSpPr>
          <p:cNvPr id="2" name="Title 1">
            <a:extLst>
              <a:ext uri="{FF2B5EF4-FFF2-40B4-BE49-F238E27FC236}">
                <a16:creationId xmlns:a16="http://schemas.microsoft.com/office/drawing/2014/main" id="{9D1B02BD-C610-4B77-BA1D-8613E65F7F1E}"/>
              </a:ext>
            </a:extLst>
          </p:cNvPr>
          <p:cNvSpPr>
            <a:spLocks noGrp="1"/>
          </p:cNvSpPr>
          <p:nvPr>
            <p:ph type="title"/>
          </p:nvPr>
        </p:nvSpPr>
        <p:spPr>
          <a:xfrm>
            <a:off x="399611" y="159545"/>
            <a:ext cx="11184924" cy="1325563"/>
          </a:xfrm>
        </p:spPr>
        <p:txBody>
          <a:bodyPr>
            <a:normAutofit/>
          </a:bodyPr>
          <a:lstStyle/>
          <a:p>
            <a:r>
              <a:rPr lang="en-US" sz="4000" dirty="0">
                <a:solidFill>
                  <a:srgbClr val="0079C1"/>
                </a:solidFill>
              </a:rPr>
              <a:t>What is hospital indemnity insurance?</a:t>
            </a:r>
          </a:p>
        </p:txBody>
      </p:sp>
      <p:sp>
        <p:nvSpPr>
          <p:cNvPr id="6" name="Text Placeholder 5">
            <a:extLst>
              <a:ext uri="{FF2B5EF4-FFF2-40B4-BE49-F238E27FC236}">
                <a16:creationId xmlns:a16="http://schemas.microsoft.com/office/drawing/2014/main" id="{81DBFDAE-BE44-4CDF-8024-020535A5E801}"/>
              </a:ext>
            </a:extLst>
          </p:cNvPr>
          <p:cNvSpPr>
            <a:spLocks noGrp="1"/>
          </p:cNvSpPr>
          <p:nvPr>
            <p:ph type="body" idx="4294967295"/>
          </p:nvPr>
        </p:nvSpPr>
        <p:spPr>
          <a:xfrm>
            <a:off x="300144" y="5682799"/>
            <a:ext cx="9590305" cy="688975"/>
          </a:xfrm>
        </p:spPr>
        <p:txBody>
          <a:bodyPr>
            <a:normAutofit fontScale="92500"/>
          </a:bodyPr>
          <a:lstStyle/>
          <a:p>
            <a:pPr marL="0" indent="0">
              <a:buNone/>
            </a:pPr>
            <a:r>
              <a:rPr lang="en-US" sz="1000" baseline="30000" dirty="0">
                <a:solidFill>
                  <a:srgbClr val="7F7F7F"/>
                </a:solidFill>
              </a:rPr>
              <a:t>1</a:t>
            </a:r>
            <a:r>
              <a:rPr lang="en-US" sz="1000" dirty="0">
                <a:solidFill>
                  <a:srgbClr val="7F7F7F"/>
                </a:solidFill>
              </a:rPr>
              <a:t>You must enroll your child as a dependent on your plan within 30 days of birth in order for coverage to continue beyond the first 31 days. In Washington, newborn and newly adopted child coverage is automatic for the first 60 days. For coverage to continue, the insured must notify Symetra of the birth or adoption and pay the required premium within the 60 days.</a:t>
            </a:r>
          </a:p>
          <a:p>
            <a:pPr marL="0" indent="0">
              <a:buNone/>
            </a:pPr>
            <a:r>
              <a:rPr lang="en-US" sz="1000" baseline="30000" dirty="0">
                <a:solidFill>
                  <a:srgbClr val="7F7F7F"/>
                </a:solidFill>
              </a:rPr>
              <a:t>2</a:t>
            </a:r>
            <a:r>
              <a:rPr lang="en-US" sz="1000" dirty="0">
                <a:solidFill>
                  <a:srgbClr val="7F7F7F"/>
                </a:solidFill>
              </a:rPr>
              <a:t>Nursing facility benefits are paid only if following a covered hospital stay of at least three consecutive days.</a:t>
            </a:r>
          </a:p>
        </p:txBody>
      </p:sp>
      <p:graphicFrame>
        <p:nvGraphicFramePr>
          <p:cNvPr id="8" name="Table 8">
            <a:extLst>
              <a:ext uri="{FF2B5EF4-FFF2-40B4-BE49-F238E27FC236}">
                <a16:creationId xmlns:a16="http://schemas.microsoft.com/office/drawing/2014/main" id="{99170D31-742B-4D18-AE0B-4BF93BF8BC28}"/>
              </a:ext>
            </a:extLst>
          </p:cNvPr>
          <p:cNvGraphicFramePr>
            <a:graphicFrameLocks noGrp="1"/>
          </p:cNvGraphicFramePr>
          <p:nvPr>
            <p:extLst>
              <p:ext uri="{D42A27DB-BD31-4B8C-83A1-F6EECF244321}">
                <p14:modId xmlns:p14="http://schemas.microsoft.com/office/powerpoint/2010/main" val="2928478077"/>
              </p:ext>
            </p:extLst>
          </p:nvPr>
        </p:nvGraphicFramePr>
        <p:xfrm>
          <a:off x="213058" y="4630191"/>
          <a:ext cx="8128000" cy="648716"/>
        </p:xfrm>
        <a:graphic>
          <a:graphicData uri="http://schemas.openxmlformats.org/drawingml/2006/table">
            <a:tbl>
              <a:tblPr firstRow="1" bandRow="1">
                <a:tableStyleId>{5C22544A-7EE6-4342-B048-85BDC9FD1C3A}</a:tableStyleId>
              </a:tblPr>
              <a:tblGrid>
                <a:gridCol w="3502025">
                  <a:extLst>
                    <a:ext uri="{9D8B030D-6E8A-4147-A177-3AD203B41FA5}">
                      <a16:colId xmlns:a16="http://schemas.microsoft.com/office/drawing/2014/main" val="2189015590"/>
                    </a:ext>
                  </a:extLst>
                </a:gridCol>
                <a:gridCol w="4625975">
                  <a:extLst>
                    <a:ext uri="{9D8B030D-6E8A-4147-A177-3AD203B41FA5}">
                      <a16:colId xmlns:a16="http://schemas.microsoft.com/office/drawing/2014/main" val="1102477903"/>
                    </a:ext>
                  </a:extLst>
                </a:gridCol>
              </a:tblGrid>
              <a:tr h="370840">
                <a:tc>
                  <a:txBody>
                    <a:bodyPr/>
                    <a:lstStyle/>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7F7F7F"/>
                          </a:solidFill>
                          <a:effectLst/>
                          <a:uLnTx/>
                          <a:uFillTx/>
                          <a:latin typeface="Arial" charset="0"/>
                          <a:cs typeface="Arial" charset="0"/>
                        </a:rPr>
                        <a:t>Intensive care unit (ICU)</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7F7F7F"/>
                          </a:solidFill>
                          <a:effectLst/>
                          <a:uLnTx/>
                          <a:uFillTx/>
                          <a:latin typeface="Arial" charset="0"/>
                          <a:cs typeface="Arial" charset="0"/>
                        </a:rPr>
                        <a:t>Substance abuse facility</a:t>
                      </a:r>
                    </a:p>
                  </a:txBody>
                  <a:tcPr>
                    <a:solidFill>
                      <a:schemeClr val="bg1"/>
                    </a:solidFill>
                  </a:tcPr>
                </a:tc>
                <a:tc>
                  <a:txBody>
                    <a:bodyPr/>
                    <a:lstStyle/>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7F7F7F"/>
                          </a:solidFill>
                          <a:effectLst/>
                          <a:uLnTx/>
                          <a:uFillTx/>
                          <a:latin typeface="Arial" charset="0"/>
                          <a:cs typeface="Arial" charset="0"/>
                        </a:rPr>
                        <a:t>Mental health facility</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7F7F7F"/>
                          </a:solidFill>
                          <a:effectLst/>
                          <a:uLnTx/>
                          <a:uFillTx/>
                          <a:latin typeface="Arial" charset="0"/>
                          <a:cs typeface="Arial" charset="0"/>
                        </a:rPr>
                        <a:t>Nursing facility</a:t>
                      </a:r>
                      <a:r>
                        <a:rPr kumimoji="0" lang="en-US" sz="1800" b="0" i="0" u="none" strike="noStrike" kern="1200" cap="none" spc="0" normalizeH="0" baseline="30000" noProof="0" dirty="0">
                          <a:ln>
                            <a:noFill/>
                          </a:ln>
                          <a:solidFill>
                            <a:srgbClr val="7F7F7F"/>
                          </a:solidFill>
                          <a:effectLst/>
                          <a:uLnTx/>
                          <a:uFillTx/>
                          <a:latin typeface="Arial" charset="0"/>
                          <a:cs typeface="Arial" charset="0"/>
                        </a:rPr>
                        <a:t>2</a:t>
                      </a:r>
                      <a:endParaRPr kumimoji="0" lang="en-US" sz="1800" b="0" i="0" u="none" strike="noStrike" kern="1200" cap="none" spc="0" normalizeH="0" baseline="0" noProof="0" dirty="0">
                        <a:ln>
                          <a:noFill/>
                        </a:ln>
                        <a:solidFill>
                          <a:srgbClr val="7F7F7F"/>
                        </a:solidFill>
                        <a:effectLst/>
                        <a:uLnTx/>
                        <a:uFillTx/>
                        <a:latin typeface="Arial" charset="0"/>
                        <a:cs typeface="Arial" charset="0"/>
                      </a:endParaRPr>
                    </a:p>
                  </a:txBody>
                  <a:tcPr>
                    <a:solidFill>
                      <a:schemeClr val="bg1"/>
                    </a:solidFill>
                  </a:tcPr>
                </a:tc>
                <a:extLst>
                  <a:ext uri="{0D108BD9-81ED-4DB2-BD59-A6C34878D82A}">
                    <a16:rowId xmlns:a16="http://schemas.microsoft.com/office/drawing/2014/main" val="475211494"/>
                  </a:ext>
                </a:extLst>
              </a:tr>
            </a:tbl>
          </a:graphicData>
        </a:graphic>
      </p:graphicFrame>
    </p:spTree>
    <p:extLst>
      <p:ext uri="{BB962C8B-B14F-4D97-AF65-F5344CB8AC3E}">
        <p14:creationId xmlns:p14="http://schemas.microsoft.com/office/powerpoint/2010/main" val="315323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E2401-4C71-F2ED-717C-DA26CA8202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AA454A-0BD6-D227-87BC-17E594010EDE}"/>
              </a:ext>
            </a:extLst>
          </p:cNvPr>
          <p:cNvSpPr>
            <a:spLocks noGrp="1"/>
          </p:cNvSpPr>
          <p:nvPr>
            <p:ph type="title"/>
          </p:nvPr>
        </p:nvSpPr>
        <p:spPr>
          <a:xfrm>
            <a:off x="399611" y="159545"/>
            <a:ext cx="11184924" cy="1325563"/>
          </a:xfrm>
        </p:spPr>
        <p:txBody>
          <a:bodyPr>
            <a:normAutofit/>
          </a:bodyPr>
          <a:lstStyle/>
          <a:p>
            <a:r>
              <a:rPr lang="en-US" sz="4000" dirty="0">
                <a:solidFill>
                  <a:srgbClr val="0079C1"/>
                </a:solidFill>
              </a:rPr>
              <a:t>Plan Details</a:t>
            </a:r>
          </a:p>
        </p:txBody>
      </p:sp>
      <p:graphicFrame>
        <p:nvGraphicFramePr>
          <p:cNvPr id="4" name="Table 3">
            <a:extLst>
              <a:ext uri="{FF2B5EF4-FFF2-40B4-BE49-F238E27FC236}">
                <a16:creationId xmlns:a16="http://schemas.microsoft.com/office/drawing/2014/main" id="{41A33B9E-CD8A-2A29-68EB-AAF8F71E0D9B}"/>
              </a:ext>
            </a:extLst>
          </p:cNvPr>
          <p:cNvGraphicFramePr>
            <a:graphicFrameLocks noGrp="1"/>
          </p:cNvGraphicFramePr>
          <p:nvPr>
            <p:extLst>
              <p:ext uri="{D42A27DB-BD31-4B8C-83A1-F6EECF244321}">
                <p14:modId xmlns:p14="http://schemas.microsoft.com/office/powerpoint/2010/main" val="822832373"/>
              </p:ext>
            </p:extLst>
          </p:nvPr>
        </p:nvGraphicFramePr>
        <p:xfrm>
          <a:off x="521110" y="1125203"/>
          <a:ext cx="8327922" cy="3897207"/>
        </p:xfrm>
        <a:graphic>
          <a:graphicData uri="http://schemas.openxmlformats.org/drawingml/2006/table">
            <a:tbl>
              <a:tblPr/>
              <a:tblGrid>
                <a:gridCol w="4960070">
                  <a:extLst>
                    <a:ext uri="{9D8B030D-6E8A-4147-A177-3AD203B41FA5}">
                      <a16:colId xmlns:a16="http://schemas.microsoft.com/office/drawing/2014/main" val="2210569687"/>
                    </a:ext>
                  </a:extLst>
                </a:gridCol>
                <a:gridCol w="1683926">
                  <a:extLst>
                    <a:ext uri="{9D8B030D-6E8A-4147-A177-3AD203B41FA5}">
                      <a16:colId xmlns:a16="http://schemas.microsoft.com/office/drawing/2014/main" val="3885435499"/>
                    </a:ext>
                  </a:extLst>
                </a:gridCol>
                <a:gridCol w="1683926">
                  <a:extLst>
                    <a:ext uri="{9D8B030D-6E8A-4147-A177-3AD203B41FA5}">
                      <a16:colId xmlns:a16="http://schemas.microsoft.com/office/drawing/2014/main" val="2696606358"/>
                    </a:ext>
                  </a:extLst>
                </a:gridCol>
              </a:tblGrid>
              <a:tr h="208376">
                <a:tc>
                  <a:txBody>
                    <a:bodyPr/>
                    <a:lstStyle/>
                    <a:p>
                      <a:pPr algn="l" fontAlgn="ctr">
                        <a:buNone/>
                      </a:pPr>
                      <a:r>
                        <a:rPr lang="en-US" sz="1100" b="1" i="0" u="none" strike="noStrike">
                          <a:solidFill>
                            <a:srgbClr val="FFFFFF"/>
                          </a:solidFill>
                          <a:effectLst/>
                          <a:latin typeface="Calibri" panose="020F0502020204030204" pitchFamily="34" charset="0"/>
                        </a:rPr>
                        <a:t>Inpatient Hospital Benefits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l" fontAlgn="ctr">
                        <a:buNone/>
                      </a:pPr>
                      <a:r>
                        <a:rPr lang="en-US" sz="1100" b="1" i="0" u="none" strike="noStrike">
                          <a:solidFill>
                            <a:srgbClr val="FFFFFF"/>
                          </a:solidFill>
                          <a:effectLst/>
                          <a:latin typeface="Calibri" panose="020F0502020204030204" pitchFamily="34" charset="0"/>
                        </a:rPr>
                        <a:t>Plan 1 (Low)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l" fontAlgn="ctr">
                        <a:buNone/>
                      </a:pPr>
                      <a:r>
                        <a:rPr lang="en-US" sz="1100" b="1" i="0" u="none" strike="noStrike">
                          <a:solidFill>
                            <a:srgbClr val="FFFFFF"/>
                          </a:solidFill>
                          <a:effectLst/>
                          <a:latin typeface="Calibri" panose="020F0502020204030204" pitchFamily="34" charset="0"/>
                        </a:rPr>
                        <a:t>Plan 2 (High)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extLst>
                  <a:ext uri="{0D108BD9-81ED-4DB2-BD59-A6C34878D82A}">
                    <a16:rowId xmlns:a16="http://schemas.microsoft.com/office/drawing/2014/main" val="1706351422"/>
                  </a:ext>
                </a:extLst>
              </a:tr>
              <a:tr h="206131">
                <a:tc>
                  <a:txBody>
                    <a:bodyPr/>
                    <a:lstStyle/>
                    <a:p>
                      <a:pPr algn="l" fontAlgn="b">
                        <a:buNone/>
                      </a:pPr>
                      <a:r>
                        <a:rPr lang="en-US" sz="1100" b="0" i="1" u="none" strike="noStrike" dirty="0">
                          <a:solidFill>
                            <a:srgbClr val="000000"/>
                          </a:solidFill>
                          <a:effectLst/>
                          <a:latin typeface="Calibri" panose="020F0502020204030204" pitchFamily="34" charset="0"/>
                        </a:rPr>
                        <a:t>500 days lifetime maximum</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2410054"/>
                  </a:ext>
                </a:extLst>
              </a:tr>
              <a:tr h="805024">
                <a:tc>
                  <a:txBody>
                    <a:bodyPr/>
                    <a:lstStyle/>
                    <a:p>
                      <a:pPr algn="l" fontAlgn="b">
                        <a:buNone/>
                      </a:pPr>
                      <a:r>
                        <a:rPr lang="en-US" sz="1100" b="1" i="0" u="none" strike="noStrike" dirty="0">
                          <a:solidFill>
                            <a:srgbClr val="000000"/>
                          </a:solidFill>
                          <a:effectLst/>
                          <a:latin typeface="Calibri" panose="020F0502020204030204" pitchFamily="34" charset="0"/>
                        </a:rPr>
                        <a:t>Hospital Confinement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t">
                        <a:buNone/>
                      </a:pPr>
                      <a:r>
                        <a:rPr lang="en-US" sz="1100" b="0" i="0" u="none" strike="noStrike" dirty="0">
                          <a:solidFill>
                            <a:srgbClr val="000000"/>
                          </a:solidFill>
                          <a:effectLst/>
                          <a:latin typeface="Calibri" panose="020F0502020204030204" pitchFamily="34" charset="0"/>
                        </a:rPr>
                        <a:t>$500 first day,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t">
                        <a:buNone/>
                      </a:pPr>
                      <a:r>
                        <a:rPr lang="en-US" sz="1100" b="0" i="0" u="none" strike="noStrike" dirty="0">
                          <a:solidFill>
                            <a:srgbClr val="000000"/>
                          </a:solidFill>
                          <a:effectLst/>
                          <a:latin typeface="Calibri" panose="020F0502020204030204" pitchFamily="34" charset="0"/>
                        </a:rPr>
                        <a:t>$1,000 first day,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187472421"/>
                  </a:ext>
                </a:extLst>
              </a:tr>
              <a:tr h="208376">
                <a:tc>
                  <a:txBody>
                    <a:bodyPr/>
                    <a:lstStyle/>
                    <a:p>
                      <a:pPr algn="l" fontAlgn="b">
                        <a:buNone/>
                      </a:pPr>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t">
                        <a:buNone/>
                      </a:pPr>
                      <a:r>
                        <a:rPr lang="en-US" sz="1100" b="0" i="0" u="none" strike="noStrike">
                          <a:solidFill>
                            <a:srgbClr val="000000"/>
                          </a:solidFill>
                          <a:effectLst/>
                          <a:latin typeface="Calibri" panose="020F0502020204030204" pitchFamily="34" charset="0"/>
                        </a:rPr>
                        <a:t>$100 day 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t">
                        <a:buNone/>
                      </a:pPr>
                      <a:r>
                        <a:rPr lang="en-US" sz="1100" b="0" i="0" u="none" strike="noStrike" dirty="0">
                          <a:solidFill>
                            <a:srgbClr val="000000"/>
                          </a:solidFill>
                          <a:effectLst/>
                          <a:latin typeface="Calibri" panose="020F0502020204030204" pitchFamily="34" charset="0"/>
                        </a:rPr>
                        <a:t>$200 day 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732857333"/>
                  </a:ext>
                </a:extLst>
              </a:tr>
              <a:tr h="0">
                <a:tc>
                  <a:txBody>
                    <a:bodyPr/>
                    <a:lstStyle/>
                    <a:p>
                      <a:pPr algn="l" fontAlgn="b">
                        <a:buNone/>
                      </a:pPr>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t">
                        <a:buNone/>
                      </a:pPr>
                      <a:r>
                        <a:rPr lang="en-US" sz="1100" b="0" i="0" u="none" strike="noStrike">
                          <a:solidFill>
                            <a:srgbClr val="000000"/>
                          </a:solidFill>
                          <a:effectLst/>
                          <a:latin typeface="Calibri" panose="020F0502020204030204" pitchFamily="34" charset="0"/>
                        </a:rPr>
                        <a:t>30 incident(s) pp/pcy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t">
                        <a:buNone/>
                      </a:pPr>
                      <a:r>
                        <a:rPr lang="en-US" sz="1100" b="0" i="0" u="none" strike="noStrike">
                          <a:solidFill>
                            <a:srgbClr val="000000"/>
                          </a:solidFill>
                          <a:effectLst/>
                          <a:latin typeface="Calibri" panose="020F0502020204030204" pitchFamily="34" charset="0"/>
                        </a:rPr>
                        <a:t>30 incident(s) pp/pcy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97449183"/>
                  </a:ext>
                </a:extLst>
              </a:tr>
              <a:tr h="208376">
                <a:tc>
                  <a:txBody>
                    <a:bodyPr/>
                    <a:lstStyle/>
                    <a:p>
                      <a:pPr algn="l" fontAlgn="b">
                        <a:buNone/>
                      </a:pPr>
                      <a:r>
                        <a:rPr lang="en-US" sz="1100" b="1" i="0" u="none" strike="noStrike" dirty="0">
                          <a:solidFill>
                            <a:srgbClr val="000000"/>
                          </a:solidFill>
                          <a:effectLst/>
                          <a:latin typeface="Calibri" panose="020F0502020204030204" pitchFamily="34" charset="0"/>
                        </a:rPr>
                        <a:t>Intensive Care Unit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t">
                        <a:buNone/>
                      </a:pPr>
                      <a:r>
                        <a:rPr lang="en-US" sz="1100" b="0" i="0" u="none" strike="noStrike">
                          <a:solidFill>
                            <a:srgbClr val="000000"/>
                          </a:solidFill>
                          <a:effectLst/>
                          <a:latin typeface="Calibri" panose="020F0502020204030204" pitchFamily="34" charset="0"/>
                        </a:rPr>
                        <a:t>$500 first day,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t">
                        <a:buNone/>
                      </a:pPr>
                      <a:r>
                        <a:rPr lang="en-US" sz="1100" b="0" i="0" u="none" strike="noStrike" dirty="0">
                          <a:solidFill>
                            <a:srgbClr val="000000"/>
                          </a:solidFill>
                          <a:effectLst/>
                          <a:latin typeface="Calibri" panose="020F0502020204030204" pitchFamily="34" charset="0"/>
                        </a:rPr>
                        <a:t>$1,000 first day,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953959655"/>
                  </a:ext>
                </a:extLst>
              </a:tr>
              <a:tr h="208376">
                <a:tc>
                  <a:txBody>
                    <a:bodyPr/>
                    <a:lstStyle/>
                    <a:p>
                      <a:pPr algn="l" fontAlgn="b">
                        <a:buNone/>
                      </a:pPr>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t">
                        <a:buNone/>
                      </a:pPr>
                      <a:r>
                        <a:rPr lang="en-US" sz="1100" b="0" i="0" u="none" strike="noStrike">
                          <a:solidFill>
                            <a:srgbClr val="000000"/>
                          </a:solidFill>
                          <a:effectLst/>
                          <a:latin typeface="Calibri" panose="020F0502020204030204" pitchFamily="34" charset="0"/>
                        </a:rPr>
                        <a:t>$200 day 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t">
                        <a:buNone/>
                      </a:pPr>
                      <a:r>
                        <a:rPr lang="en-US" sz="1100" b="0" i="0" u="none" strike="noStrike">
                          <a:solidFill>
                            <a:srgbClr val="000000"/>
                          </a:solidFill>
                          <a:effectLst/>
                          <a:latin typeface="Calibri" panose="020F0502020204030204" pitchFamily="34" charset="0"/>
                        </a:rPr>
                        <a:t>$400 day 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866479889"/>
                  </a:ext>
                </a:extLst>
              </a:tr>
              <a:tr h="208376">
                <a:tc>
                  <a:txBody>
                    <a:bodyPr/>
                    <a:lstStyle/>
                    <a:p>
                      <a:pPr algn="l" fontAlgn="b">
                        <a:buNone/>
                      </a:pPr>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t">
                        <a:buNone/>
                      </a:pPr>
                      <a:r>
                        <a:rPr lang="en-US" sz="1100" b="0" i="0" u="none" strike="noStrike">
                          <a:solidFill>
                            <a:srgbClr val="000000"/>
                          </a:solidFill>
                          <a:effectLst/>
                          <a:latin typeface="Calibri" panose="020F0502020204030204" pitchFamily="34" charset="0"/>
                        </a:rPr>
                        <a:t>30 incident(s) pp/pcy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t">
                        <a:buNone/>
                      </a:pPr>
                      <a:r>
                        <a:rPr lang="en-US" sz="1100" b="0" i="0" u="none" strike="noStrike">
                          <a:solidFill>
                            <a:srgbClr val="000000"/>
                          </a:solidFill>
                          <a:effectLst/>
                          <a:latin typeface="Calibri" panose="020F0502020204030204" pitchFamily="34" charset="0"/>
                        </a:rPr>
                        <a:t>30 incident(s) pp/pcy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5682776"/>
                  </a:ext>
                </a:extLst>
              </a:tr>
              <a:tr h="208376">
                <a:tc>
                  <a:txBody>
                    <a:bodyPr/>
                    <a:lstStyle/>
                    <a:p>
                      <a:pPr algn="l" fontAlgn="b">
                        <a:buNone/>
                      </a:pPr>
                      <a:r>
                        <a:rPr lang="en-US" sz="1100" b="1" i="0" u="none" strike="noStrike">
                          <a:solidFill>
                            <a:srgbClr val="000000"/>
                          </a:solidFill>
                          <a:effectLst/>
                          <a:latin typeface="Calibri" panose="020F0502020204030204" pitchFamily="34" charset="0"/>
                        </a:rPr>
                        <a:t>Substance Abuse Facility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t">
                        <a:buNone/>
                      </a:pPr>
                      <a:r>
                        <a:rPr lang="en-US" sz="1100" b="0" i="0" u="none" strike="noStrike">
                          <a:solidFill>
                            <a:srgbClr val="000000"/>
                          </a:solidFill>
                          <a:effectLst/>
                          <a:latin typeface="Calibri" panose="020F0502020204030204" pitchFamily="34" charset="0"/>
                        </a:rPr>
                        <a:t>$100 per day,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t">
                        <a:buNone/>
                      </a:pPr>
                      <a:r>
                        <a:rPr lang="en-US" sz="1100" b="0" i="0" u="none" strike="noStrike">
                          <a:solidFill>
                            <a:srgbClr val="000000"/>
                          </a:solidFill>
                          <a:effectLst/>
                          <a:latin typeface="Calibri" panose="020F0502020204030204" pitchFamily="34" charset="0"/>
                        </a:rPr>
                        <a:t>$200 per day,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939398538"/>
                  </a:ext>
                </a:extLst>
              </a:tr>
              <a:tr h="208376">
                <a:tc>
                  <a:txBody>
                    <a:bodyPr/>
                    <a:lstStyle/>
                    <a:p>
                      <a:pPr algn="l" fontAlgn="b">
                        <a:buNone/>
                      </a:pPr>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t">
                        <a:buNone/>
                      </a:pPr>
                      <a:r>
                        <a:rPr lang="en-US" sz="1100" b="0" i="0" u="none" strike="noStrike">
                          <a:solidFill>
                            <a:srgbClr val="000000"/>
                          </a:solidFill>
                          <a:effectLst/>
                          <a:latin typeface="Calibri" panose="020F0502020204030204" pitchFamily="34" charset="0"/>
                        </a:rPr>
                        <a:t>30 day(s) pp/pcy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t">
                        <a:buNone/>
                      </a:pPr>
                      <a:r>
                        <a:rPr lang="en-US" sz="1100" b="0" i="0" u="none" strike="noStrike">
                          <a:solidFill>
                            <a:srgbClr val="000000"/>
                          </a:solidFill>
                          <a:effectLst/>
                          <a:latin typeface="Calibri" panose="020F0502020204030204" pitchFamily="34" charset="0"/>
                        </a:rPr>
                        <a:t>30 day(s) pp/pcy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97802929"/>
                  </a:ext>
                </a:extLst>
              </a:tr>
              <a:tr h="208376">
                <a:tc>
                  <a:txBody>
                    <a:bodyPr/>
                    <a:lstStyle/>
                    <a:p>
                      <a:pPr algn="l" fontAlgn="b">
                        <a:buNone/>
                      </a:pPr>
                      <a:r>
                        <a:rPr lang="en-US" sz="1100" b="1" i="0" u="none" strike="noStrike">
                          <a:solidFill>
                            <a:srgbClr val="000000"/>
                          </a:solidFill>
                          <a:effectLst/>
                          <a:latin typeface="Calibri" panose="020F0502020204030204" pitchFamily="34" charset="0"/>
                        </a:rPr>
                        <a:t>Mental Health Facility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t">
                        <a:buNone/>
                      </a:pPr>
                      <a:r>
                        <a:rPr lang="en-US" sz="1100" b="0" i="0" u="none" strike="noStrike">
                          <a:solidFill>
                            <a:srgbClr val="000000"/>
                          </a:solidFill>
                          <a:effectLst/>
                          <a:latin typeface="Calibri" panose="020F0502020204030204" pitchFamily="34" charset="0"/>
                        </a:rPr>
                        <a:t>$100 per day,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t">
                        <a:buNone/>
                      </a:pPr>
                      <a:r>
                        <a:rPr lang="en-US" sz="1100" b="0" i="0" u="none" strike="noStrike">
                          <a:solidFill>
                            <a:srgbClr val="000000"/>
                          </a:solidFill>
                          <a:effectLst/>
                          <a:latin typeface="Calibri" panose="020F0502020204030204" pitchFamily="34" charset="0"/>
                        </a:rPr>
                        <a:t>$200 per day,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950067257"/>
                  </a:ext>
                </a:extLst>
              </a:tr>
              <a:tr h="208376">
                <a:tc>
                  <a:txBody>
                    <a:bodyPr/>
                    <a:lstStyle/>
                    <a:p>
                      <a:pPr algn="l" fontAlgn="b">
                        <a:buNone/>
                      </a:pPr>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t">
                        <a:buNone/>
                      </a:pPr>
                      <a:r>
                        <a:rPr lang="en-US" sz="1100" b="0" i="0" u="none" strike="noStrike">
                          <a:solidFill>
                            <a:srgbClr val="000000"/>
                          </a:solidFill>
                          <a:effectLst/>
                          <a:latin typeface="Calibri" panose="020F0502020204030204" pitchFamily="34" charset="0"/>
                        </a:rPr>
                        <a:t>30 day(s) pp/pcy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t">
                        <a:buNone/>
                      </a:pPr>
                      <a:r>
                        <a:rPr lang="en-US" sz="1100" b="0" i="0" u="none" strike="noStrike">
                          <a:solidFill>
                            <a:srgbClr val="000000"/>
                          </a:solidFill>
                          <a:effectLst/>
                          <a:latin typeface="Calibri" panose="020F0502020204030204" pitchFamily="34" charset="0"/>
                        </a:rPr>
                        <a:t>30 day(s) pp/pcy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9574829"/>
                  </a:ext>
                </a:extLst>
              </a:tr>
              <a:tr h="208376">
                <a:tc>
                  <a:txBody>
                    <a:bodyPr/>
                    <a:lstStyle/>
                    <a:p>
                      <a:pPr algn="l" fontAlgn="b">
                        <a:buNone/>
                      </a:pPr>
                      <a:r>
                        <a:rPr lang="en-US" sz="1100" b="1" i="0" u="none" strike="noStrike">
                          <a:solidFill>
                            <a:srgbClr val="000000"/>
                          </a:solidFill>
                          <a:effectLst/>
                          <a:latin typeface="Calibri" panose="020F0502020204030204" pitchFamily="34" charset="0"/>
                        </a:rPr>
                        <a:t>Nursing Facility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t">
                        <a:buNone/>
                      </a:pPr>
                      <a:r>
                        <a:rPr lang="en-US" sz="1100" b="0" i="0" u="none" strike="noStrike">
                          <a:solidFill>
                            <a:srgbClr val="000000"/>
                          </a:solidFill>
                          <a:effectLst/>
                          <a:latin typeface="Calibri" panose="020F0502020204030204" pitchFamily="34" charset="0"/>
                        </a:rPr>
                        <a:t>$100 per day,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t">
                        <a:buNone/>
                      </a:pPr>
                      <a:r>
                        <a:rPr lang="en-US" sz="1100" b="0" i="0" u="none" strike="noStrike">
                          <a:solidFill>
                            <a:srgbClr val="000000"/>
                          </a:solidFill>
                          <a:effectLst/>
                          <a:latin typeface="Calibri" panose="020F0502020204030204" pitchFamily="34" charset="0"/>
                        </a:rPr>
                        <a:t>$200 per day,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256881870"/>
                  </a:ext>
                </a:extLst>
              </a:tr>
              <a:tr h="416751">
                <a:tc>
                  <a:txBody>
                    <a:bodyPr/>
                    <a:lstStyle/>
                    <a:p>
                      <a:pPr algn="l" fontAlgn="t">
                        <a:buNone/>
                      </a:pPr>
                      <a:r>
                        <a:rPr lang="en-US" sz="1100" b="0" i="0" u="none" strike="noStrike">
                          <a:solidFill>
                            <a:srgbClr val="000000"/>
                          </a:solidFill>
                          <a:effectLst/>
                          <a:latin typeface="Calibri" panose="020F0502020204030204" pitchFamily="34" charset="0"/>
                        </a:rPr>
                        <a:t>This benefit is paid only if following a covered hospital stay of at least three consecutive days.</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t">
                        <a:buNone/>
                      </a:pPr>
                      <a:r>
                        <a:rPr lang="en-US" sz="1100" b="0" i="0" u="none" strike="noStrike">
                          <a:solidFill>
                            <a:srgbClr val="000000"/>
                          </a:solidFill>
                          <a:effectLst/>
                          <a:latin typeface="Calibri" panose="020F0502020204030204" pitchFamily="34" charset="0"/>
                        </a:rPr>
                        <a:t>30 day(s) pp/pcy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t">
                        <a:buNone/>
                      </a:pPr>
                      <a:r>
                        <a:rPr lang="en-US" sz="1100" b="0" i="0" u="none" strike="noStrike">
                          <a:solidFill>
                            <a:srgbClr val="000000"/>
                          </a:solidFill>
                          <a:effectLst/>
                          <a:latin typeface="Calibri" panose="020F0502020204030204" pitchFamily="34" charset="0"/>
                        </a:rPr>
                        <a:t>30 day(s) pp/pcy</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76079947"/>
                  </a:ext>
                </a:extLst>
              </a:tr>
              <a:tr h="208376">
                <a:tc>
                  <a:txBody>
                    <a:bodyPr/>
                    <a:lstStyle/>
                    <a:p>
                      <a:pPr algn="l" fontAlgn="b">
                        <a:buNone/>
                      </a:pPr>
                      <a:r>
                        <a:rPr lang="en-US" sz="1100" b="1" i="0" u="none" strike="noStrike">
                          <a:solidFill>
                            <a:srgbClr val="000000"/>
                          </a:solidFill>
                          <a:effectLst/>
                          <a:latin typeface="Calibri" panose="020F0502020204030204" pitchFamily="34" charset="0"/>
                        </a:rPr>
                        <a:t>Pregnancy Limitation Period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US" sz="1100" b="0" i="0" u="none" strike="noStrike">
                          <a:solidFill>
                            <a:srgbClr val="000000"/>
                          </a:solidFill>
                          <a:effectLst/>
                          <a:latin typeface="Calibri" panose="020F0502020204030204" pitchFamily="34" charset="0"/>
                        </a:rPr>
                        <a:t>None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US" sz="1100" b="0" i="0" u="none" strike="noStrike" dirty="0">
                          <a:solidFill>
                            <a:srgbClr val="000000"/>
                          </a:solidFill>
                          <a:effectLst/>
                          <a:latin typeface="Calibri" panose="020F0502020204030204" pitchFamily="34" charset="0"/>
                        </a:rPr>
                        <a:t>None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0020096"/>
                  </a:ext>
                </a:extLst>
              </a:tr>
            </a:tbl>
          </a:graphicData>
        </a:graphic>
      </p:graphicFrame>
      <p:graphicFrame>
        <p:nvGraphicFramePr>
          <p:cNvPr id="9" name="Table 8">
            <a:extLst>
              <a:ext uri="{FF2B5EF4-FFF2-40B4-BE49-F238E27FC236}">
                <a16:creationId xmlns:a16="http://schemas.microsoft.com/office/drawing/2014/main" id="{0BEC3B15-F296-D098-E866-153F2B5F0BA9}"/>
              </a:ext>
            </a:extLst>
          </p:cNvPr>
          <p:cNvGraphicFramePr>
            <a:graphicFrameLocks noGrp="1"/>
          </p:cNvGraphicFramePr>
          <p:nvPr>
            <p:extLst>
              <p:ext uri="{D42A27DB-BD31-4B8C-83A1-F6EECF244321}">
                <p14:modId xmlns:p14="http://schemas.microsoft.com/office/powerpoint/2010/main" val="2970542794"/>
              </p:ext>
            </p:extLst>
          </p:nvPr>
        </p:nvGraphicFramePr>
        <p:xfrm>
          <a:off x="521110" y="5344012"/>
          <a:ext cx="8327923" cy="952500"/>
        </p:xfrm>
        <a:graphic>
          <a:graphicData uri="http://schemas.openxmlformats.org/drawingml/2006/table">
            <a:tbl>
              <a:tblPr/>
              <a:tblGrid>
                <a:gridCol w="4955363">
                  <a:extLst>
                    <a:ext uri="{9D8B030D-6E8A-4147-A177-3AD203B41FA5}">
                      <a16:colId xmlns:a16="http://schemas.microsoft.com/office/drawing/2014/main" val="1975895628"/>
                    </a:ext>
                  </a:extLst>
                </a:gridCol>
                <a:gridCol w="1686280">
                  <a:extLst>
                    <a:ext uri="{9D8B030D-6E8A-4147-A177-3AD203B41FA5}">
                      <a16:colId xmlns:a16="http://schemas.microsoft.com/office/drawing/2014/main" val="3811668091"/>
                    </a:ext>
                  </a:extLst>
                </a:gridCol>
                <a:gridCol w="1686280">
                  <a:extLst>
                    <a:ext uri="{9D8B030D-6E8A-4147-A177-3AD203B41FA5}">
                      <a16:colId xmlns:a16="http://schemas.microsoft.com/office/drawing/2014/main" val="760675314"/>
                    </a:ext>
                  </a:extLst>
                </a:gridCol>
              </a:tblGrid>
              <a:tr h="190500">
                <a:tc>
                  <a:txBody>
                    <a:bodyPr/>
                    <a:lstStyle/>
                    <a:p>
                      <a:pPr algn="l" fontAlgn="ctr">
                        <a:buNone/>
                      </a:pPr>
                      <a:r>
                        <a:rPr lang="en-US" sz="1100" b="1" i="0" u="none" strike="noStrike" dirty="0">
                          <a:solidFill>
                            <a:srgbClr val="FFFFFF"/>
                          </a:solidFill>
                          <a:effectLst/>
                          <a:latin typeface="Calibri" panose="020F0502020204030204" pitchFamily="34" charset="0"/>
                        </a:rPr>
                        <a:t>Monthly Premium</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l" fontAlgn="ctr">
                        <a:buNone/>
                      </a:pPr>
                      <a:r>
                        <a:rPr lang="en-US" sz="1100" b="1" i="0" u="none" strike="noStrike">
                          <a:solidFill>
                            <a:srgbClr val="FFFFFF"/>
                          </a:solidFill>
                          <a:effectLst/>
                          <a:latin typeface="Calibri" panose="020F0502020204030204" pitchFamily="34" charset="0"/>
                        </a:rPr>
                        <a:t>Plan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tc>
                  <a:txBody>
                    <a:bodyPr/>
                    <a:lstStyle/>
                    <a:p>
                      <a:pPr algn="l" fontAlgn="ctr">
                        <a:buNone/>
                      </a:pPr>
                      <a:r>
                        <a:rPr lang="en-US" sz="1100" b="1" i="0" u="none" strike="noStrike">
                          <a:solidFill>
                            <a:srgbClr val="FFFFFF"/>
                          </a:solidFill>
                          <a:effectLst/>
                          <a:latin typeface="Calibri" panose="020F0502020204030204" pitchFamily="34" charset="0"/>
                        </a:rPr>
                        <a:t>Plan 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ED5"/>
                    </a:solidFill>
                  </a:tcPr>
                </a:tc>
                <a:extLst>
                  <a:ext uri="{0D108BD9-81ED-4DB2-BD59-A6C34878D82A}">
                    <a16:rowId xmlns:a16="http://schemas.microsoft.com/office/drawing/2014/main" val="2428204984"/>
                  </a:ext>
                </a:extLst>
              </a:tr>
              <a:tr h="190500">
                <a:tc>
                  <a:txBody>
                    <a:bodyPr/>
                    <a:lstStyle/>
                    <a:p>
                      <a:pPr algn="l" fontAlgn="b">
                        <a:buNone/>
                      </a:pPr>
                      <a:r>
                        <a:rPr lang="en-US" sz="1100" b="0" i="0" u="none" strike="noStrike">
                          <a:solidFill>
                            <a:srgbClr val="000000"/>
                          </a:solidFill>
                          <a:effectLst/>
                          <a:latin typeface="Calibri" panose="020F0502020204030204" pitchFamily="34" charset="0"/>
                        </a:rPr>
                        <a:t>Employee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n-US" sz="1100" b="0" i="0" u="none" strike="noStrike">
                          <a:solidFill>
                            <a:srgbClr val="000000"/>
                          </a:solidFill>
                          <a:effectLst/>
                          <a:latin typeface="Calibri" panose="020F0502020204030204" pitchFamily="34" charset="0"/>
                        </a:rPr>
                        <a:t>$7.54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b">
                        <a:buNone/>
                      </a:pPr>
                      <a:r>
                        <a:rPr lang="en-US" sz="1100" b="0" i="0" u="none" strike="noStrike">
                          <a:solidFill>
                            <a:srgbClr val="000000"/>
                          </a:solidFill>
                          <a:effectLst/>
                          <a:latin typeface="Calibri" panose="020F0502020204030204" pitchFamily="34" charset="0"/>
                        </a:rPr>
                        <a:t>$15.09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16979087"/>
                  </a:ext>
                </a:extLst>
              </a:tr>
              <a:tr h="190500">
                <a:tc>
                  <a:txBody>
                    <a:bodyPr/>
                    <a:lstStyle/>
                    <a:p>
                      <a:pPr algn="l" fontAlgn="b">
                        <a:buNone/>
                      </a:pPr>
                      <a:r>
                        <a:rPr lang="en-US" sz="1100" b="0" i="0" u="none" strike="noStrike">
                          <a:solidFill>
                            <a:srgbClr val="000000"/>
                          </a:solidFill>
                          <a:effectLst/>
                          <a:latin typeface="Calibri" panose="020F0502020204030204" pitchFamily="34" charset="0"/>
                        </a:rPr>
                        <a:t>Employee + Spouse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buNone/>
                      </a:pPr>
                      <a:r>
                        <a:rPr lang="en-US" sz="1100" b="0" i="0" u="none" strike="noStrike">
                          <a:solidFill>
                            <a:srgbClr val="000000"/>
                          </a:solidFill>
                          <a:effectLst/>
                          <a:latin typeface="Calibri" panose="020F0502020204030204" pitchFamily="34" charset="0"/>
                        </a:rPr>
                        <a:t>$17.65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buNone/>
                      </a:pPr>
                      <a:r>
                        <a:rPr lang="en-US" sz="1100" b="0" i="0" u="none" strike="noStrike">
                          <a:solidFill>
                            <a:srgbClr val="000000"/>
                          </a:solidFill>
                          <a:effectLst/>
                          <a:latin typeface="Calibri" panose="020F0502020204030204" pitchFamily="34" charset="0"/>
                        </a:rPr>
                        <a:t>$35.30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558953905"/>
                  </a:ext>
                </a:extLst>
              </a:tr>
              <a:tr h="190500">
                <a:tc>
                  <a:txBody>
                    <a:bodyPr/>
                    <a:lstStyle/>
                    <a:p>
                      <a:pPr algn="l" fontAlgn="b">
                        <a:buNone/>
                      </a:pPr>
                      <a:r>
                        <a:rPr lang="en-US" sz="1100" b="0" i="0" u="none" strike="noStrike">
                          <a:solidFill>
                            <a:srgbClr val="000000"/>
                          </a:solidFill>
                          <a:effectLst/>
                          <a:latin typeface="Calibri" panose="020F0502020204030204" pitchFamily="34" charset="0"/>
                        </a:rPr>
                        <a:t>Employee + Child(ren)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buNone/>
                      </a:pPr>
                      <a:r>
                        <a:rPr lang="en-US" sz="1100" b="0" i="0" u="none" strike="noStrike">
                          <a:solidFill>
                            <a:srgbClr val="000000"/>
                          </a:solidFill>
                          <a:effectLst/>
                          <a:latin typeface="Calibri" panose="020F0502020204030204" pitchFamily="34" charset="0"/>
                        </a:rPr>
                        <a:t>$16.07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l" fontAlgn="b">
                        <a:buNone/>
                      </a:pPr>
                      <a:r>
                        <a:rPr lang="en-US" sz="1100" b="0" i="0" u="none" strike="noStrike">
                          <a:solidFill>
                            <a:srgbClr val="000000"/>
                          </a:solidFill>
                          <a:effectLst/>
                          <a:latin typeface="Calibri" panose="020F0502020204030204" pitchFamily="34" charset="0"/>
                        </a:rPr>
                        <a:t>$32.13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027007233"/>
                  </a:ext>
                </a:extLst>
              </a:tr>
              <a:tr h="190500">
                <a:tc>
                  <a:txBody>
                    <a:bodyPr/>
                    <a:lstStyle/>
                    <a:p>
                      <a:pPr algn="l" fontAlgn="b">
                        <a:buNone/>
                      </a:pPr>
                      <a:r>
                        <a:rPr lang="en-US" sz="1100" b="0" i="0" u="none" strike="noStrike">
                          <a:solidFill>
                            <a:srgbClr val="000000"/>
                          </a:solidFill>
                          <a:effectLst/>
                          <a:latin typeface="Calibri" panose="020F0502020204030204" pitchFamily="34" charset="0"/>
                        </a:rPr>
                        <a:t>Family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a:solidFill>
                            <a:srgbClr val="000000"/>
                          </a:solidFill>
                          <a:effectLst/>
                          <a:latin typeface="Calibri" panose="020F0502020204030204" pitchFamily="34" charset="0"/>
                        </a:rPr>
                        <a:t>$21.80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b">
                        <a:buNone/>
                      </a:pPr>
                      <a:r>
                        <a:rPr lang="en-US" sz="1100" b="0" i="0" u="none" strike="noStrike" dirty="0">
                          <a:solidFill>
                            <a:srgbClr val="000000"/>
                          </a:solidFill>
                          <a:effectLst/>
                          <a:latin typeface="Calibri" panose="020F0502020204030204" pitchFamily="34" charset="0"/>
                        </a:rPr>
                        <a:t>$43.60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197839"/>
                  </a:ext>
                </a:extLst>
              </a:tr>
            </a:tbl>
          </a:graphicData>
        </a:graphic>
      </p:graphicFrame>
    </p:spTree>
    <p:extLst>
      <p:ext uri="{BB962C8B-B14F-4D97-AF65-F5344CB8AC3E}">
        <p14:creationId xmlns:p14="http://schemas.microsoft.com/office/powerpoint/2010/main" val="1406135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idx="1"/>
          </p:nvPr>
        </p:nvSpPr>
        <p:spPr>
          <a:xfrm>
            <a:off x="423739" y="5642496"/>
            <a:ext cx="2255067" cy="929273"/>
          </a:xfrm>
        </p:spPr>
        <p:txBody>
          <a:bodyPr>
            <a:normAutofit/>
          </a:bodyPr>
          <a:lstStyle/>
          <a:p>
            <a:pPr marL="0" indent="0">
              <a:buNone/>
            </a:pPr>
            <a:r>
              <a:rPr lang="en-US" sz="1000" dirty="0">
                <a:solidFill>
                  <a:srgbClr val="7F7F7F"/>
                </a:solidFill>
                <a:latin typeface="Arial Narrow" panose="020B0606020202030204" pitchFamily="34" charset="0"/>
                <a:cs typeface="Arial" panose="020B0604020202020204" pitchFamily="34" charset="0"/>
              </a:rPr>
              <a:t>This example is for illustrative purposes only and is meant to provide a general overview of how coverage works. Any resemblance to actual persons is purely coincidental. Actual claim times may vary depending on timely receipt of required information.</a:t>
            </a:r>
          </a:p>
        </p:txBody>
      </p:sp>
      <p:sp>
        <p:nvSpPr>
          <p:cNvPr id="2" name="Title 1"/>
          <p:cNvSpPr>
            <a:spLocks noGrp="1"/>
          </p:cNvSpPr>
          <p:nvPr>
            <p:ph type="title"/>
          </p:nvPr>
        </p:nvSpPr>
        <p:spPr>
          <a:xfrm>
            <a:off x="288108" y="32559"/>
            <a:ext cx="11184924" cy="1325563"/>
          </a:xfrm>
        </p:spPr>
        <p:txBody>
          <a:bodyPr>
            <a:noAutofit/>
          </a:bodyPr>
          <a:lstStyle/>
          <a:p>
            <a:r>
              <a:rPr lang="en-US" sz="3600" dirty="0">
                <a:solidFill>
                  <a:srgbClr val="0070C0"/>
                </a:solidFill>
              </a:rPr>
              <a:t>How hospital indemnity insurance helped Kyle</a:t>
            </a:r>
          </a:p>
        </p:txBody>
      </p:sp>
      <p:sp>
        <p:nvSpPr>
          <p:cNvPr id="7" name="TextBox 6">
            <a:extLst>
              <a:ext uri="{FF2B5EF4-FFF2-40B4-BE49-F238E27FC236}">
                <a16:creationId xmlns:a16="http://schemas.microsoft.com/office/drawing/2014/main" id="{F15BE0D0-68C0-4D28-B344-5075DB219D5A}"/>
              </a:ext>
            </a:extLst>
          </p:cNvPr>
          <p:cNvSpPr txBox="1"/>
          <p:nvPr/>
        </p:nvSpPr>
        <p:spPr>
          <a:xfrm>
            <a:off x="423739" y="3921553"/>
            <a:ext cx="2944882" cy="1384995"/>
          </a:xfrm>
          <a:prstGeom prst="rect">
            <a:avLst/>
          </a:prstGeom>
          <a:noFill/>
        </p:spPr>
        <p:txBody>
          <a:bodyPr wrap="square" rtlCol="0">
            <a:spAutoFit/>
          </a:bodyPr>
          <a:lstStyle/>
          <a:p>
            <a:r>
              <a:rPr lang="en-US" sz="1400" dirty="0">
                <a:solidFill>
                  <a:srgbClr val="737373"/>
                </a:solidFill>
                <a:latin typeface="Arial" panose="020B0604020202020204" pitchFamily="34" charset="0"/>
                <a:cs typeface="Arial" panose="020B0604020202020204" pitchFamily="34" charset="0"/>
              </a:rPr>
              <a:t>When Kyle came down with pneumonia, he had to spend a few days in the hospital. But with his mom’s hospital indemnity insurance, his hospital stay cost less out of pocket.</a:t>
            </a:r>
          </a:p>
        </p:txBody>
      </p:sp>
      <p:sp>
        <p:nvSpPr>
          <p:cNvPr id="28" name="TextBox 27">
            <a:extLst>
              <a:ext uri="{FF2B5EF4-FFF2-40B4-BE49-F238E27FC236}">
                <a16:creationId xmlns:a16="http://schemas.microsoft.com/office/drawing/2014/main" id="{9E83FD7A-B932-45C2-8A8A-2E543CFA3459}"/>
              </a:ext>
            </a:extLst>
          </p:cNvPr>
          <p:cNvSpPr txBox="1"/>
          <p:nvPr/>
        </p:nvSpPr>
        <p:spPr>
          <a:xfrm>
            <a:off x="3955124" y="1444550"/>
            <a:ext cx="4142071" cy="338554"/>
          </a:xfrm>
          <a:prstGeom prst="rect">
            <a:avLst/>
          </a:prstGeom>
          <a:noFill/>
        </p:spPr>
        <p:txBody>
          <a:bodyPr wrap="square" rtlCol="0">
            <a:spAutoFit/>
          </a:bodyPr>
          <a:lstStyle/>
          <a:p>
            <a:r>
              <a:rPr lang="en-US" sz="1600" b="1">
                <a:solidFill>
                  <a:srgbClr val="737373"/>
                </a:solidFill>
                <a:latin typeface="Arial" panose="020B0604020202020204" pitchFamily="34" charset="0"/>
                <a:cs typeface="Arial" panose="020B0604020202020204" pitchFamily="34" charset="0"/>
              </a:rPr>
              <a:t>Kyle’s hospital stay</a:t>
            </a:r>
          </a:p>
        </p:txBody>
      </p:sp>
      <p:sp>
        <p:nvSpPr>
          <p:cNvPr id="31" name="TextBox 30">
            <a:extLst>
              <a:ext uri="{FF2B5EF4-FFF2-40B4-BE49-F238E27FC236}">
                <a16:creationId xmlns:a16="http://schemas.microsoft.com/office/drawing/2014/main" id="{1B683B92-BFEF-4348-9D91-5756950D3544}"/>
              </a:ext>
            </a:extLst>
          </p:cNvPr>
          <p:cNvSpPr txBox="1"/>
          <p:nvPr/>
        </p:nvSpPr>
        <p:spPr>
          <a:xfrm>
            <a:off x="4516258" y="1982362"/>
            <a:ext cx="2993465" cy="480131"/>
          </a:xfrm>
          <a:prstGeom prst="rect">
            <a:avLst/>
          </a:prstGeom>
          <a:noFill/>
        </p:spPr>
        <p:txBody>
          <a:bodyPr wrap="square" lIns="91440" tIns="45720" rIns="91440" bIns="45720" rtlCol="0" anchor="t">
            <a:spAutoFit/>
          </a:bodyPr>
          <a:lstStyle/>
          <a:p>
            <a:pPr defTabSz="488950">
              <a:lnSpc>
                <a:spcPct val="90000"/>
              </a:lnSpc>
              <a:spcBef>
                <a:spcPct val="0"/>
              </a:spcBef>
              <a:spcAft>
                <a:spcPct val="35000"/>
              </a:spcAft>
            </a:pPr>
            <a:r>
              <a:rPr lang="en-US" sz="1400" dirty="0">
                <a:solidFill>
                  <a:srgbClr val="737373"/>
                </a:solidFill>
                <a:latin typeface="Arial"/>
                <a:cs typeface="Arial"/>
              </a:rPr>
              <a:t>Kyle spends five days in the hospital.</a:t>
            </a:r>
          </a:p>
        </p:txBody>
      </p:sp>
      <p:sp>
        <p:nvSpPr>
          <p:cNvPr id="33" name="TextBox 32">
            <a:extLst>
              <a:ext uri="{FF2B5EF4-FFF2-40B4-BE49-F238E27FC236}">
                <a16:creationId xmlns:a16="http://schemas.microsoft.com/office/drawing/2014/main" id="{4D212825-933E-4827-B812-AFA99BAA4C34}"/>
              </a:ext>
            </a:extLst>
          </p:cNvPr>
          <p:cNvSpPr txBox="1"/>
          <p:nvPr/>
        </p:nvSpPr>
        <p:spPr>
          <a:xfrm>
            <a:off x="4516258" y="2976651"/>
            <a:ext cx="3506778" cy="480131"/>
          </a:xfrm>
          <a:prstGeom prst="rect">
            <a:avLst/>
          </a:prstGeom>
          <a:noFill/>
        </p:spPr>
        <p:txBody>
          <a:bodyPr wrap="square" rtlCol="0">
            <a:spAutoFit/>
          </a:bodyPr>
          <a:lstStyle/>
          <a:p>
            <a:pPr marL="0" lvl="0" indent="0" defTabSz="488950">
              <a:lnSpc>
                <a:spcPct val="90000"/>
              </a:lnSpc>
              <a:spcBef>
                <a:spcPct val="0"/>
              </a:spcBef>
              <a:spcAft>
                <a:spcPct val="35000"/>
              </a:spcAft>
              <a:buNone/>
            </a:pPr>
            <a:r>
              <a:rPr lang="en-US" sz="1400" dirty="0">
                <a:solidFill>
                  <a:srgbClr val="737373"/>
                </a:solidFill>
                <a:latin typeface="Arial" panose="020B0604020202020204" pitchFamily="34" charset="0"/>
                <a:cs typeface="Arial" panose="020B0604020202020204" pitchFamily="34" charset="0"/>
              </a:rPr>
              <a:t>His mom initiates a hospital indemnity claim through </a:t>
            </a:r>
            <a:r>
              <a:rPr lang="en-US" sz="1400" dirty="0" err="1">
                <a:solidFill>
                  <a:srgbClr val="737373"/>
                </a:solidFill>
                <a:latin typeface="Arial" panose="020B0604020202020204" pitchFamily="34" charset="0"/>
                <a:cs typeface="Arial" panose="020B0604020202020204" pitchFamily="34" charset="0"/>
              </a:rPr>
              <a:t>MyGO</a:t>
            </a:r>
            <a:r>
              <a:rPr lang="en-US" sz="1400" dirty="0">
                <a:solidFill>
                  <a:srgbClr val="737373"/>
                </a:solidFill>
                <a:latin typeface="Arial" panose="020B0604020202020204" pitchFamily="34" charset="0"/>
                <a:cs typeface="Arial" panose="020B0604020202020204" pitchFamily="34" charset="0"/>
              </a:rPr>
              <a:t>.</a:t>
            </a:r>
          </a:p>
        </p:txBody>
      </p:sp>
      <p:sp>
        <p:nvSpPr>
          <p:cNvPr id="35" name="TextBox 34">
            <a:extLst>
              <a:ext uri="{FF2B5EF4-FFF2-40B4-BE49-F238E27FC236}">
                <a16:creationId xmlns:a16="http://schemas.microsoft.com/office/drawing/2014/main" id="{55CC3F97-78D5-46DC-ADAD-1EDCB2DB15A3}"/>
              </a:ext>
            </a:extLst>
          </p:cNvPr>
          <p:cNvSpPr txBox="1"/>
          <p:nvPr/>
        </p:nvSpPr>
        <p:spPr>
          <a:xfrm>
            <a:off x="4546874" y="4056097"/>
            <a:ext cx="3098252" cy="480131"/>
          </a:xfrm>
          <a:prstGeom prst="rect">
            <a:avLst/>
          </a:prstGeom>
          <a:noFill/>
        </p:spPr>
        <p:txBody>
          <a:bodyPr wrap="square" rtlCol="0">
            <a:spAutoFit/>
          </a:bodyPr>
          <a:lstStyle/>
          <a:p>
            <a:pPr marL="0" lvl="0" indent="0" defTabSz="488950">
              <a:lnSpc>
                <a:spcPct val="90000"/>
              </a:lnSpc>
              <a:spcBef>
                <a:spcPct val="0"/>
              </a:spcBef>
              <a:spcAft>
                <a:spcPct val="35000"/>
              </a:spcAft>
              <a:buNone/>
            </a:pPr>
            <a:r>
              <a:rPr lang="en-US" sz="1400" dirty="0">
                <a:solidFill>
                  <a:srgbClr val="737373"/>
                </a:solidFill>
                <a:latin typeface="Arial" panose="020B0604020202020204" pitchFamily="34" charset="0"/>
                <a:cs typeface="Arial" panose="020B0604020202020204" pitchFamily="34" charset="0"/>
              </a:rPr>
              <a:t>With authorization, Symetra collects additional information from providers.</a:t>
            </a:r>
          </a:p>
        </p:txBody>
      </p:sp>
      <p:sp>
        <p:nvSpPr>
          <p:cNvPr id="36" name="TextBox 35">
            <a:extLst>
              <a:ext uri="{FF2B5EF4-FFF2-40B4-BE49-F238E27FC236}">
                <a16:creationId xmlns:a16="http://schemas.microsoft.com/office/drawing/2014/main" id="{6D7B83CC-0E56-4C91-B9E3-18017907C869}"/>
              </a:ext>
            </a:extLst>
          </p:cNvPr>
          <p:cNvSpPr txBox="1"/>
          <p:nvPr/>
        </p:nvSpPr>
        <p:spPr>
          <a:xfrm>
            <a:off x="4506792" y="5031691"/>
            <a:ext cx="3178416" cy="749436"/>
          </a:xfrm>
          <a:prstGeom prst="rect">
            <a:avLst/>
          </a:prstGeom>
          <a:noFill/>
        </p:spPr>
        <p:txBody>
          <a:bodyPr wrap="square" rtlCol="0">
            <a:spAutoFit/>
          </a:bodyPr>
          <a:lstStyle/>
          <a:p>
            <a:pPr defTabSz="488950">
              <a:lnSpc>
                <a:spcPct val="90000"/>
              </a:lnSpc>
              <a:spcBef>
                <a:spcPct val="0"/>
              </a:spcBef>
              <a:spcAft>
                <a:spcPct val="35000"/>
              </a:spcAft>
            </a:pPr>
            <a:r>
              <a:rPr lang="en-US" sz="1400" dirty="0">
                <a:solidFill>
                  <a:srgbClr val="737373"/>
                </a:solidFill>
                <a:latin typeface="Arial" panose="020B0604020202020204" pitchFamily="34" charset="0"/>
                <a:cs typeface="Arial" panose="020B0604020202020204" pitchFamily="34" charset="0"/>
              </a:rPr>
              <a:t>Kyle’s mom receives the hospital indemnity benefit directly.</a:t>
            </a:r>
          </a:p>
          <a:p>
            <a:pPr marL="0" lvl="0" indent="0" defTabSz="488950">
              <a:lnSpc>
                <a:spcPct val="90000"/>
              </a:lnSpc>
              <a:spcBef>
                <a:spcPct val="0"/>
              </a:spcBef>
              <a:spcAft>
                <a:spcPct val="35000"/>
              </a:spcAft>
              <a:buNone/>
            </a:pPr>
            <a:endParaRPr lang="en-US" sz="1400" kern="1200" dirty="0">
              <a:solidFill>
                <a:srgbClr val="737373"/>
              </a:solidFill>
              <a:latin typeface="Arial" panose="020B0604020202020204" pitchFamily="34" charset="0"/>
              <a:cs typeface="Arial" panose="020B0604020202020204" pitchFamily="34" charset="0"/>
            </a:endParaRPr>
          </a:p>
        </p:txBody>
      </p:sp>
      <p:pic>
        <p:nvPicPr>
          <p:cNvPr id="40" name="Graphic 39" descr="Checkbox Checked with solid fill">
            <a:extLst>
              <a:ext uri="{FF2B5EF4-FFF2-40B4-BE49-F238E27FC236}">
                <a16:creationId xmlns:a16="http://schemas.microsoft.com/office/drawing/2014/main" id="{7F83CF89-F973-4D37-A49F-FA1B449AC57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921070" y="4898302"/>
            <a:ext cx="646859" cy="646859"/>
          </a:xfrm>
          <a:prstGeom prst="rect">
            <a:avLst/>
          </a:prstGeom>
        </p:spPr>
      </p:pic>
      <p:pic>
        <p:nvPicPr>
          <p:cNvPr id="37" name="Graphic 36" descr="Checkbox Checked with solid fill">
            <a:extLst>
              <a:ext uri="{FF2B5EF4-FFF2-40B4-BE49-F238E27FC236}">
                <a16:creationId xmlns:a16="http://schemas.microsoft.com/office/drawing/2014/main" id="{187FC88E-7FC3-4614-80ED-41E64CA3B7A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933781" y="1865022"/>
            <a:ext cx="646859" cy="646859"/>
          </a:xfrm>
          <a:prstGeom prst="rect">
            <a:avLst/>
          </a:prstGeom>
        </p:spPr>
      </p:pic>
      <p:pic>
        <p:nvPicPr>
          <p:cNvPr id="38" name="Graphic 37" descr="Checkbox Checked with solid fill">
            <a:extLst>
              <a:ext uri="{FF2B5EF4-FFF2-40B4-BE49-F238E27FC236}">
                <a16:creationId xmlns:a16="http://schemas.microsoft.com/office/drawing/2014/main" id="{9DB848F4-5A18-48C6-B3EB-AAF879DEF8B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921069" y="2861849"/>
            <a:ext cx="646859" cy="646859"/>
          </a:xfrm>
          <a:prstGeom prst="rect">
            <a:avLst/>
          </a:prstGeom>
        </p:spPr>
      </p:pic>
      <p:pic>
        <p:nvPicPr>
          <p:cNvPr id="39" name="Graphic 38" descr="Checkbox Checked with solid fill">
            <a:extLst>
              <a:ext uri="{FF2B5EF4-FFF2-40B4-BE49-F238E27FC236}">
                <a16:creationId xmlns:a16="http://schemas.microsoft.com/office/drawing/2014/main" id="{3E78FBDB-AEEC-4E32-88D1-7CFD9D2111A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933781" y="3921553"/>
            <a:ext cx="646859" cy="646859"/>
          </a:xfrm>
          <a:prstGeom prst="rect">
            <a:avLst/>
          </a:prstGeom>
        </p:spPr>
      </p:pic>
      <p:pic>
        <p:nvPicPr>
          <p:cNvPr id="4" name="Picture 3">
            <a:extLst>
              <a:ext uri="{FF2B5EF4-FFF2-40B4-BE49-F238E27FC236}">
                <a16:creationId xmlns:a16="http://schemas.microsoft.com/office/drawing/2014/main" id="{B488DF65-4AB7-409B-ABB0-2D073076F29C}"/>
              </a:ext>
            </a:extLst>
          </p:cNvPr>
          <p:cNvPicPr>
            <a:picLocks noChangeAspect="1"/>
          </p:cNvPicPr>
          <p:nvPr/>
        </p:nvPicPr>
        <p:blipFill>
          <a:blip r:embed="rId4"/>
          <a:stretch>
            <a:fillRect/>
          </a:stretch>
        </p:blipFill>
        <p:spPr>
          <a:xfrm>
            <a:off x="415043" y="1220982"/>
            <a:ext cx="2962274" cy="2581798"/>
          </a:xfrm>
          <a:prstGeom prst="rect">
            <a:avLst/>
          </a:prstGeom>
        </p:spPr>
      </p:pic>
      <p:sp>
        <p:nvSpPr>
          <p:cNvPr id="3" name="Rectangle 2">
            <a:extLst>
              <a:ext uri="{FF2B5EF4-FFF2-40B4-BE49-F238E27FC236}">
                <a16:creationId xmlns:a16="http://schemas.microsoft.com/office/drawing/2014/main" id="{6917DA5F-7A32-4AD2-BBE2-BA1654D06D88}"/>
              </a:ext>
            </a:extLst>
          </p:cNvPr>
          <p:cNvSpPr/>
          <p:nvPr/>
        </p:nvSpPr>
        <p:spPr>
          <a:xfrm>
            <a:off x="8675002" y="1799475"/>
            <a:ext cx="2466788" cy="26574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a:cs typeface="Calibri"/>
              </a:rPr>
              <a:t>Kyle's hospital benefits</a:t>
            </a:r>
          </a:p>
          <a:p>
            <a:pPr algn="ctr"/>
            <a:endParaRPr lang="en-US" sz="1600" b="1" dirty="0">
              <a:solidFill>
                <a:schemeClr val="tx1"/>
              </a:solidFill>
              <a:latin typeface="Arial"/>
              <a:cs typeface="Calibri"/>
            </a:endParaRPr>
          </a:p>
          <a:p>
            <a:r>
              <a:rPr lang="en-US" sz="1600" dirty="0">
                <a:solidFill>
                  <a:schemeClr val="tx1"/>
                </a:solidFill>
                <a:latin typeface="Arial"/>
                <a:cs typeface="Calibri"/>
              </a:rPr>
              <a:t> Day 1: $1,000</a:t>
            </a:r>
          </a:p>
          <a:p>
            <a:r>
              <a:rPr lang="en-US" sz="1600" dirty="0">
                <a:solidFill>
                  <a:schemeClr val="tx1"/>
                </a:solidFill>
                <a:latin typeface="Arial"/>
                <a:cs typeface="Calibri"/>
              </a:rPr>
              <a:t> Day 2-5: </a:t>
            </a:r>
            <a:r>
              <a:rPr lang="en-US" sz="1600">
                <a:solidFill>
                  <a:schemeClr val="tx1"/>
                </a:solidFill>
                <a:latin typeface="Arial"/>
                <a:cs typeface="Calibri"/>
              </a:rPr>
              <a:t>$200 </a:t>
            </a:r>
            <a:r>
              <a:rPr lang="en-US" sz="1600" dirty="0">
                <a:solidFill>
                  <a:schemeClr val="tx1"/>
                </a:solidFill>
                <a:latin typeface="Arial"/>
                <a:cs typeface="Calibri"/>
              </a:rPr>
              <a:t>per day</a:t>
            </a:r>
          </a:p>
          <a:p>
            <a:endParaRPr lang="en-US" sz="1600" dirty="0">
              <a:solidFill>
                <a:schemeClr val="tx1"/>
              </a:solidFill>
              <a:latin typeface="Arial"/>
              <a:cs typeface="Calibri"/>
            </a:endParaRPr>
          </a:p>
          <a:p>
            <a:r>
              <a:rPr lang="en-US" sz="1600" b="1" dirty="0">
                <a:solidFill>
                  <a:schemeClr val="tx1"/>
                </a:solidFill>
                <a:latin typeface="Arial"/>
                <a:cs typeface="Calibri"/>
              </a:rPr>
              <a:t>Hospital indemnity   insurance saved $1,800 in out-of-pocket costs.</a:t>
            </a:r>
            <a:endParaRPr lang="en-US" sz="1600" dirty="0">
              <a:solidFill>
                <a:schemeClr val="tx1"/>
              </a:solidFill>
              <a:latin typeface="Arial"/>
              <a:cs typeface="Arial"/>
            </a:endParaRPr>
          </a:p>
        </p:txBody>
      </p:sp>
    </p:spTree>
    <p:extLst>
      <p:ext uri="{BB962C8B-B14F-4D97-AF65-F5344CB8AC3E}">
        <p14:creationId xmlns:p14="http://schemas.microsoft.com/office/powerpoint/2010/main" val="3796722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F5A6C2-F8E3-4E73-A290-5D039BBCFFC9}"/>
              </a:ext>
            </a:extLst>
          </p:cNvPr>
          <p:cNvSpPr>
            <a:spLocks noGrp="1"/>
          </p:cNvSpPr>
          <p:nvPr>
            <p:ph type="title"/>
          </p:nvPr>
        </p:nvSpPr>
        <p:spPr>
          <a:xfrm>
            <a:off x="453332" y="4284880"/>
            <a:ext cx="10855239" cy="757774"/>
          </a:xfrm>
        </p:spPr>
        <p:txBody>
          <a:bodyPr vert="horz" lIns="91440" tIns="45720" rIns="91440" bIns="45720" rtlCol="0">
            <a:normAutofit/>
          </a:bodyPr>
          <a:lstStyle/>
          <a:p>
            <a:pPr>
              <a:lnSpc>
                <a:spcPts val="2000"/>
              </a:lnSpc>
              <a:spcBef>
                <a:spcPts val="0"/>
              </a:spcBef>
              <a:buFont typeface="Arial"/>
            </a:pPr>
            <a:r>
              <a:rPr lang="en-US" sz="4000" dirty="0">
                <a:solidFill>
                  <a:srgbClr val="0079C1"/>
                </a:solidFill>
                <a:latin typeface="Arial" charset="0"/>
                <a:cs typeface="Arial" charset="0"/>
              </a:rPr>
              <a:t>Critical Illness Insurance</a:t>
            </a:r>
          </a:p>
        </p:txBody>
      </p:sp>
      <p:sp>
        <p:nvSpPr>
          <p:cNvPr id="12" name="Subtitle 2">
            <a:extLst>
              <a:ext uri="{FF2B5EF4-FFF2-40B4-BE49-F238E27FC236}">
                <a16:creationId xmlns:a16="http://schemas.microsoft.com/office/drawing/2014/main" id="{3BF0A8CC-95AC-4B52-B956-ECB9A1439265}"/>
              </a:ext>
            </a:extLst>
          </p:cNvPr>
          <p:cNvSpPr txBox="1">
            <a:spLocks/>
          </p:cNvSpPr>
          <p:nvPr/>
        </p:nvSpPr>
        <p:spPr>
          <a:xfrm>
            <a:off x="568626" y="5163442"/>
            <a:ext cx="11462852" cy="5038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ts val="2000"/>
              </a:lnSpc>
              <a:spcBef>
                <a:spcPts val="0"/>
              </a:spcBef>
              <a:buNone/>
            </a:pPr>
            <a:r>
              <a:rPr lang="en-US" sz="2400" dirty="0">
                <a:solidFill>
                  <a:srgbClr val="737373"/>
                </a:solidFill>
              </a:rPr>
              <a:t>For the critical moments in your life</a:t>
            </a:r>
          </a:p>
        </p:txBody>
      </p:sp>
      <p:pic>
        <p:nvPicPr>
          <p:cNvPr id="4" name="Picture 3">
            <a:extLst>
              <a:ext uri="{FF2B5EF4-FFF2-40B4-BE49-F238E27FC236}">
                <a16:creationId xmlns:a16="http://schemas.microsoft.com/office/drawing/2014/main" id="{D4466FD1-7898-428E-B861-38CCE4CC17A8}"/>
              </a:ext>
            </a:extLst>
          </p:cNvPr>
          <p:cNvPicPr>
            <a:picLocks noChangeAspect="1"/>
          </p:cNvPicPr>
          <p:nvPr/>
        </p:nvPicPr>
        <p:blipFill rotWithShape="1">
          <a:blip r:embed="rId3"/>
          <a:srcRect t="24111" b="32221"/>
          <a:stretch/>
        </p:blipFill>
        <p:spPr>
          <a:xfrm>
            <a:off x="-1" y="81352"/>
            <a:ext cx="12168297" cy="3623873"/>
          </a:xfrm>
          <a:prstGeom prst="rect">
            <a:avLst/>
          </a:prstGeom>
        </p:spPr>
      </p:pic>
    </p:spTree>
    <p:extLst>
      <p:ext uri="{BB962C8B-B14F-4D97-AF65-F5344CB8AC3E}">
        <p14:creationId xmlns:p14="http://schemas.microsoft.com/office/powerpoint/2010/main" val="2069242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A02FB9-CF5E-48E1-BC30-964654F83A4E}"/>
              </a:ext>
            </a:extLst>
          </p:cNvPr>
          <p:cNvSpPr>
            <a:spLocks noGrp="1"/>
          </p:cNvSpPr>
          <p:nvPr>
            <p:ph idx="1"/>
          </p:nvPr>
        </p:nvSpPr>
        <p:spPr>
          <a:xfrm>
            <a:off x="399611" y="1609476"/>
            <a:ext cx="11184924" cy="4197691"/>
          </a:xfrm>
        </p:spPr>
        <p:txBody>
          <a:bodyPr/>
          <a:lstStyle/>
          <a:p>
            <a:pPr marL="0" indent="0">
              <a:buNone/>
            </a:pPr>
            <a:r>
              <a:rPr lang="en-US" sz="2400" dirty="0">
                <a:latin typeface="Arial" panose="020B0604020202020204" pitchFamily="34" charset="0"/>
                <a:cs typeface="Arial" panose="020B0604020202020204" pitchFamily="34" charset="0"/>
              </a:rPr>
              <a:t>Survival rates for heart attacks and other serious illnesses have been increasing but so have treatment costs.</a:t>
            </a: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9377E27B-7948-4AE0-BBCB-1159AC3401A3}"/>
              </a:ext>
            </a:extLst>
          </p:cNvPr>
          <p:cNvSpPr>
            <a:spLocks noGrp="1"/>
          </p:cNvSpPr>
          <p:nvPr>
            <p:ph type="title"/>
          </p:nvPr>
        </p:nvSpPr>
        <p:spPr>
          <a:xfrm>
            <a:off x="399611" y="283913"/>
            <a:ext cx="11184924" cy="1325563"/>
          </a:xfrm>
        </p:spPr>
        <p:txBody>
          <a:bodyPr>
            <a:normAutofit/>
          </a:bodyPr>
          <a:lstStyle/>
          <a:p>
            <a:r>
              <a:rPr lang="en-US" sz="4000" dirty="0">
                <a:solidFill>
                  <a:srgbClr val="0079C1"/>
                </a:solidFill>
              </a:rPr>
              <a:t>Can you afford a serious illness?</a:t>
            </a:r>
          </a:p>
        </p:txBody>
      </p:sp>
      <p:sp>
        <p:nvSpPr>
          <p:cNvPr id="6" name="Text Placeholder 5">
            <a:extLst>
              <a:ext uri="{FF2B5EF4-FFF2-40B4-BE49-F238E27FC236}">
                <a16:creationId xmlns:a16="http://schemas.microsoft.com/office/drawing/2014/main" id="{C8B9925F-5693-4214-8363-1BBB69347F64}"/>
              </a:ext>
            </a:extLst>
          </p:cNvPr>
          <p:cNvSpPr>
            <a:spLocks noGrp="1"/>
          </p:cNvSpPr>
          <p:nvPr>
            <p:ph type="body" sz="quarter" idx="4294967295"/>
          </p:nvPr>
        </p:nvSpPr>
        <p:spPr>
          <a:xfrm>
            <a:off x="399611" y="6318876"/>
            <a:ext cx="9467850" cy="510421"/>
          </a:xfrm>
        </p:spPr>
        <p:txBody>
          <a:bodyPr>
            <a:normAutofit/>
          </a:bodyPr>
          <a:lstStyle/>
          <a:p>
            <a:pPr marL="0" indent="0">
              <a:lnSpc>
                <a:spcPct val="100000"/>
              </a:lnSpc>
              <a:buNone/>
            </a:pPr>
            <a:r>
              <a:rPr lang="en-US" sz="900" baseline="30000" dirty="0">
                <a:solidFill>
                  <a:srgbClr val="7F7F7F"/>
                </a:solidFill>
              </a:rPr>
              <a:t>1</a:t>
            </a:r>
            <a:r>
              <a:rPr lang="en-US" sz="900" dirty="0">
                <a:solidFill>
                  <a:srgbClr val="7F7F7F"/>
                </a:solidFill>
              </a:rPr>
              <a:t> “Lifetime Risk of Developing or Dying From Cancer” American Cancer Society, revised January 18, 2024. </a:t>
            </a:r>
            <a:br>
              <a:rPr lang="en-US" sz="900" dirty="0">
                <a:solidFill>
                  <a:srgbClr val="7F7F7F"/>
                </a:solidFill>
              </a:rPr>
            </a:br>
            <a:r>
              <a:rPr lang="en-US" sz="900" baseline="30000" dirty="0">
                <a:solidFill>
                  <a:srgbClr val="7F7F7F"/>
                </a:solidFill>
              </a:rPr>
              <a:t>2</a:t>
            </a:r>
            <a:r>
              <a:rPr lang="en-US" sz="900" dirty="0">
                <a:solidFill>
                  <a:srgbClr val="7F7F7F"/>
                </a:solidFill>
              </a:rPr>
              <a:t> “The Burden of Medical Debt in the United States,” KFF, February 12, 2024.</a:t>
            </a:r>
          </a:p>
        </p:txBody>
      </p:sp>
      <p:sp>
        <p:nvSpPr>
          <p:cNvPr id="11" name="TextBox 10">
            <a:extLst>
              <a:ext uri="{FF2B5EF4-FFF2-40B4-BE49-F238E27FC236}">
                <a16:creationId xmlns:a16="http://schemas.microsoft.com/office/drawing/2014/main" id="{5EE040E9-C631-4D30-9E13-0F01ED40CC9F}"/>
              </a:ext>
            </a:extLst>
          </p:cNvPr>
          <p:cNvSpPr txBox="1"/>
          <p:nvPr/>
        </p:nvSpPr>
        <p:spPr>
          <a:xfrm>
            <a:off x="777219" y="3522276"/>
            <a:ext cx="3085767" cy="830997"/>
          </a:xfrm>
          <a:prstGeom prst="rect">
            <a:avLst/>
          </a:prstGeom>
          <a:noFill/>
        </p:spPr>
        <p:txBody>
          <a:bodyPr wrap="square" rtlCol="0">
            <a:spAutoFit/>
          </a:bodyPr>
          <a:lstStyle/>
          <a:p>
            <a:r>
              <a:rPr lang="en-US" sz="2400" spc="-100" dirty="0">
                <a:latin typeface="Arial" panose="020B0604020202020204" pitchFamily="34" charset="0"/>
                <a:cs typeface="Arial" panose="020B0604020202020204" pitchFamily="34" charset="0"/>
              </a:rPr>
              <a:t>Most people have a </a:t>
            </a:r>
          </a:p>
          <a:p>
            <a:endParaRPr lang="en-US" sz="2400" spc="-1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F2F80C3-29D1-4422-B1F9-A7D9376F8956}"/>
              </a:ext>
            </a:extLst>
          </p:cNvPr>
          <p:cNvSpPr txBox="1"/>
          <p:nvPr/>
        </p:nvSpPr>
        <p:spPr>
          <a:xfrm>
            <a:off x="7110461" y="2981195"/>
            <a:ext cx="2469343" cy="1015663"/>
          </a:xfrm>
          <a:prstGeom prst="rect">
            <a:avLst/>
          </a:prstGeom>
          <a:noFill/>
        </p:spPr>
        <p:txBody>
          <a:bodyPr wrap="square" rtlCol="0">
            <a:spAutoFit/>
          </a:bodyPr>
          <a:lstStyle/>
          <a:p>
            <a:r>
              <a:rPr lang="en-US" sz="6000" b="1" spc="-100" dirty="0">
                <a:latin typeface="Arial" panose="020B0604020202020204" pitchFamily="34" charset="0"/>
                <a:cs typeface="Arial" panose="020B0604020202020204" pitchFamily="34" charset="0"/>
              </a:rPr>
              <a:t>3 </a:t>
            </a:r>
            <a:r>
              <a:rPr lang="en-US" sz="3600" b="1" spc="-100" dirty="0">
                <a:latin typeface="Arial" panose="020B0604020202020204" pitchFamily="34" charset="0"/>
                <a:cs typeface="Arial" panose="020B0604020202020204" pitchFamily="34" charset="0"/>
              </a:rPr>
              <a:t>million</a:t>
            </a:r>
            <a:endParaRPr lang="en-US" sz="6000" dirty="0"/>
          </a:p>
        </p:txBody>
      </p:sp>
      <p:sp>
        <p:nvSpPr>
          <p:cNvPr id="16" name="TextBox 15">
            <a:extLst>
              <a:ext uri="{FF2B5EF4-FFF2-40B4-BE49-F238E27FC236}">
                <a16:creationId xmlns:a16="http://schemas.microsoft.com/office/drawing/2014/main" id="{9E7DDBCE-F72F-41BF-8002-C9D2ED1E7778}"/>
              </a:ext>
            </a:extLst>
          </p:cNvPr>
          <p:cNvSpPr txBox="1"/>
          <p:nvPr/>
        </p:nvSpPr>
        <p:spPr>
          <a:xfrm>
            <a:off x="7124427" y="3824134"/>
            <a:ext cx="3459830" cy="830997"/>
          </a:xfrm>
          <a:prstGeom prst="rect">
            <a:avLst/>
          </a:prstGeom>
          <a:noFill/>
        </p:spPr>
        <p:txBody>
          <a:bodyPr wrap="square" rtlCol="0">
            <a:spAutoFit/>
          </a:bodyPr>
          <a:lstStyle/>
          <a:p>
            <a:r>
              <a:rPr lang="en-US" sz="2400" spc="-100" dirty="0">
                <a:latin typeface="Arial" panose="020B0604020202020204" pitchFamily="34" charset="0"/>
                <a:cs typeface="Arial" panose="020B0604020202020204" pitchFamily="34" charset="0"/>
              </a:rPr>
              <a:t>people have more than $10,000 in medical debt.</a:t>
            </a:r>
            <a:r>
              <a:rPr lang="en-US" sz="2400" spc="-100" baseline="30000" dirty="0">
                <a:latin typeface="Arial" panose="020B0604020202020204" pitchFamily="34" charset="0"/>
                <a:cs typeface="Arial" panose="020B0604020202020204" pitchFamily="34" charset="0"/>
              </a:rPr>
              <a:t>2</a:t>
            </a:r>
            <a:endParaRPr lang="en-US" baseline="30000" dirty="0"/>
          </a:p>
        </p:txBody>
      </p:sp>
      <p:sp>
        <p:nvSpPr>
          <p:cNvPr id="4" name="TextBox 3">
            <a:extLst>
              <a:ext uri="{FF2B5EF4-FFF2-40B4-BE49-F238E27FC236}">
                <a16:creationId xmlns:a16="http://schemas.microsoft.com/office/drawing/2014/main" id="{D3D87E03-96C8-98AC-9CB1-CC221F39AB9C}"/>
              </a:ext>
            </a:extLst>
          </p:cNvPr>
          <p:cNvSpPr txBox="1"/>
          <p:nvPr/>
        </p:nvSpPr>
        <p:spPr>
          <a:xfrm>
            <a:off x="3381978" y="3223970"/>
            <a:ext cx="1954248" cy="1015663"/>
          </a:xfrm>
          <a:prstGeom prst="rect">
            <a:avLst/>
          </a:prstGeom>
          <a:noFill/>
        </p:spPr>
        <p:txBody>
          <a:bodyPr wrap="square" rtlCol="0">
            <a:spAutoFit/>
          </a:bodyPr>
          <a:lstStyle/>
          <a:p>
            <a:r>
              <a:rPr lang="en-US" sz="6000" b="1" spc="-100" dirty="0">
                <a:latin typeface="Arial" panose="020B0604020202020204" pitchFamily="34" charset="0"/>
                <a:cs typeface="Arial" panose="020B0604020202020204" pitchFamily="34" charset="0"/>
              </a:rPr>
              <a:t>40%</a:t>
            </a:r>
          </a:p>
        </p:txBody>
      </p:sp>
      <p:sp>
        <p:nvSpPr>
          <p:cNvPr id="7" name="TextBox 6">
            <a:extLst>
              <a:ext uri="{FF2B5EF4-FFF2-40B4-BE49-F238E27FC236}">
                <a16:creationId xmlns:a16="http://schemas.microsoft.com/office/drawing/2014/main" id="{6694049C-180A-A1E0-25D7-5D4A0EFFDDB0}"/>
              </a:ext>
            </a:extLst>
          </p:cNvPr>
          <p:cNvSpPr txBox="1"/>
          <p:nvPr/>
        </p:nvSpPr>
        <p:spPr>
          <a:xfrm>
            <a:off x="924415" y="4171678"/>
            <a:ext cx="4326853" cy="461665"/>
          </a:xfrm>
          <a:prstGeom prst="rect">
            <a:avLst/>
          </a:prstGeom>
          <a:noFill/>
        </p:spPr>
        <p:txBody>
          <a:bodyPr wrap="square" rtlCol="0">
            <a:spAutoFit/>
          </a:bodyPr>
          <a:lstStyle/>
          <a:p>
            <a:r>
              <a:rPr lang="en-US" sz="2400" spc="-100" dirty="0">
                <a:latin typeface="Arial" panose="020B0604020202020204" pitchFamily="34" charset="0"/>
                <a:cs typeface="Arial" panose="020B0604020202020204" pitchFamily="34" charset="0"/>
              </a:rPr>
              <a:t>chance of developing cancer.</a:t>
            </a:r>
            <a:r>
              <a:rPr lang="en-US" sz="2400" spc="-100" baseline="30000" dirty="0">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289742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A5F3C4-7091-4831-ACE2-D72484DDAD71}"/>
              </a:ext>
            </a:extLst>
          </p:cNvPr>
          <p:cNvSpPr>
            <a:spLocks noGrp="1"/>
          </p:cNvSpPr>
          <p:nvPr>
            <p:ph sz="half" idx="1"/>
          </p:nvPr>
        </p:nvSpPr>
        <p:spPr>
          <a:xfrm>
            <a:off x="4631635" y="354170"/>
            <a:ext cx="7203008" cy="5955189"/>
          </a:xfrm>
        </p:spPr>
        <p:txBody>
          <a:bodyPr>
            <a:noAutofit/>
          </a:bodyPr>
          <a:lstStyle/>
          <a:p>
            <a:pPr marL="0" indent="0">
              <a:buNone/>
            </a:pPr>
            <a:endParaRPr lang="en-US" sz="1800" dirty="0">
              <a:latin typeface="Arial"/>
              <a:cs typeface="Arial"/>
            </a:endParaRPr>
          </a:p>
          <a:p>
            <a:pPr marL="0" indent="0" algn="l">
              <a:buNone/>
            </a:pPr>
            <a:r>
              <a:rPr lang="en-US" sz="1800" dirty="0">
                <a:latin typeface="Arial" panose="020B0604020202020204" pitchFamily="34" charset="0"/>
                <a:cs typeface="Arial" panose="020B0604020202020204" pitchFamily="34" charset="0"/>
              </a:rPr>
              <a:t>Guaranteed issue -  </a:t>
            </a:r>
            <a:r>
              <a:rPr lang="en-US" sz="1800" b="0" i="0" u="none" strike="noStrike" baseline="0" dirty="0">
                <a:solidFill>
                  <a:srgbClr val="000000"/>
                </a:solidFill>
                <a:latin typeface="Arial" panose="020B0604020202020204" pitchFamily="34" charset="0"/>
                <a:cs typeface="Arial" panose="020B0604020202020204" pitchFamily="34" charset="0"/>
              </a:rPr>
              <a:t> </a:t>
            </a:r>
            <a:r>
              <a:rPr lang="en-US" sz="1800" b="1" dirty="0">
                <a:solidFill>
                  <a:srgbClr val="000000"/>
                </a:solidFill>
                <a:latin typeface="Arial" panose="020B0604020202020204" pitchFamily="34" charset="0"/>
                <a:cs typeface="Arial" panose="020B0604020202020204" pitchFamily="34" charset="0"/>
              </a:rPr>
              <a:t>$5,000,</a:t>
            </a:r>
            <a:r>
              <a:rPr lang="en-US" sz="1800" b="1" i="0" u="none" strike="noStrike" baseline="0" dirty="0">
                <a:solidFill>
                  <a:srgbClr val="000000"/>
                </a:solidFill>
                <a:latin typeface="Arial" panose="020B0604020202020204" pitchFamily="34" charset="0"/>
                <a:cs typeface="Arial" panose="020B0604020202020204" pitchFamily="34" charset="0"/>
              </a:rPr>
              <a:t> $15,000, $20,000, or $30,000	</a:t>
            </a:r>
          </a:p>
          <a:p>
            <a:pPr algn="l"/>
            <a:r>
              <a:rPr lang="en-US" sz="1800" b="1" i="0" u="none" strike="noStrike" baseline="0" dirty="0">
                <a:latin typeface="Gotham-Bold"/>
              </a:rPr>
              <a:t>Spouse: </a:t>
            </a:r>
            <a:r>
              <a:rPr lang="en-US" sz="1800" b="0" i="0" u="none" strike="noStrike" baseline="0" dirty="0">
                <a:latin typeface="Gotham-Book"/>
              </a:rPr>
              <a:t>$2,500, $5,000, or $15,000</a:t>
            </a:r>
          </a:p>
          <a:p>
            <a:pPr lvl="1"/>
            <a:r>
              <a:rPr lang="en-US" sz="1400" b="0" i="0" u="none" strike="noStrike" baseline="0" dirty="0">
                <a:latin typeface="Gotham-Book"/>
              </a:rPr>
              <a:t>(not to exceed 50% of employee coverage)</a:t>
            </a:r>
          </a:p>
          <a:p>
            <a:pPr algn="l"/>
            <a:r>
              <a:rPr lang="en-US" sz="1800" b="0" i="0" u="none" strike="noStrike" baseline="0" dirty="0">
                <a:latin typeface="Courier"/>
              </a:rPr>
              <a:t>- </a:t>
            </a:r>
            <a:r>
              <a:rPr lang="en-US" sz="1800" b="1" i="0" u="none" strike="noStrike" baseline="0" dirty="0">
                <a:latin typeface="Gotham-Bold"/>
              </a:rPr>
              <a:t>Child(ren): </a:t>
            </a:r>
            <a:r>
              <a:rPr lang="en-US" sz="1800" b="0" i="0" u="none" strike="noStrike" baseline="0" dirty="0">
                <a:latin typeface="Gotham-Book"/>
              </a:rPr>
              <a:t>$2,500 or $5,000 </a:t>
            </a:r>
          </a:p>
          <a:p>
            <a:pPr lvl="1"/>
            <a:r>
              <a:rPr lang="en-US" sz="1400" b="0" i="0" u="none" strike="noStrike" baseline="0" dirty="0">
                <a:latin typeface="Gotham-Book"/>
              </a:rPr>
              <a:t>(not to exceed 50% of employee coverage)</a:t>
            </a:r>
          </a:p>
          <a:p>
            <a:pPr algn="l"/>
            <a:r>
              <a:rPr lang="en-US" sz="1800" dirty="0">
                <a:latin typeface="Arial"/>
                <a:cs typeface="Arial"/>
              </a:rPr>
              <a:t>No benefit waiting period or preexisting conditions limitation</a:t>
            </a:r>
          </a:p>
          <a:p>
            <a:pPr marL="0" indent="0">
              <a:buNone/>
            </a:pPr>
            <a:endParaRPr lang="en-US" sz="1800" dirty="0">
              <a:latin typeface="Arial"/>
              <a:cs typeface="Arial"/>
            </a:endParaRPr>
          </a:p>
          <a:p>
            <a:pPr marL="0" lvl="1" indent="0">
              <a:lnSpc>
                <a:spcPct val="110000"/>
              </a:lnSpc>
              <a:buNone/>
            </a:pPr>
            <a:r>
              <a:rPr lang="en-US" sz="2000" b="1" dirty="0">
                <a:solidFill>
                  <a:srgbClr val="0079C1"/>
                </a:solidFill>
                <a:latin typeface="Arial"/>
                <a:cs typeface="Arial"/>
              </a:rPr>
              <a:t>Additional benefits:  </a:t>
            </a:r>
          </a:p>
          <a:p>
            <a:pPr marL="571500" lvl="1" indent="-342900">
              <a:lnSpc>
                <a:spcPct val="110000"/>
              </a:lnSpc>
              <a:buFont typeface="Arial" panose="020B0604020202020204" pitchFamily="34" charset="0"/>
              <a:buChar char="•"/>
            </a:pPr>
            <a:r>
              <a:rPr lang="en-US" sz="1800" dirty="0">
                <a:latin typeface="Arial"/>
                <a:cs typeface="Arial"/>
              </a:rPr>
              <a:t>$50 Health screening benefit. </a:t>
            </a:r>
          </a:p>
          <a:p>
            <a:pPr marL="1028700" lvl="2" indent="-342900">
              <a:lnSpc>
                <a:spcPct val="110000"/>
              </a:lnSpc>
              <a:buFont typeface="Arial" panose="020B0604020202020204" pitchFamily="34" charset="0"/>
              <a:buChar char="•"/>
            </a:pPr>
            <a:r>
              <a:rPr lang="en-US" sz="1400" dirty="0"/>
              <a:t>e.g. mammogram, chest X-ray, COVID-19 testing, etc.</a:t>
            </a:r>
          </a:p>
          <a:p>
            <a:pPr marL="1028700" lvl="2" indent="-342900">
              <a:lnSpc>
                <a:spcPct val="110000"/>
              </a:lnSpc>
              <a:buFont typeface="Arial" panose="020B0604020202020204" pitchFamily="34" charset="0"/>
              <a:buChar char="•"/>
            </a:pPr>
            <a:r>
              <a:rPr lang="en-US" sz="1400" dirty="0"/>
              <a:t>Payable once per calendar year per covered insured</a:t>
            </a:r>
            <a:endParaRPr lang="en-US" sz="1400" dirty="0">
              <a:latin typeface="Arial"/>
              <a:cs typeface="Arial"/>
            </a:endParaRPr>
          </a:p>
          <a:p>
            <a:pPr marL="571500" lvl="1" indent="-342900">
              <a:lnSpc>
                <a:spcPct val="110000"/>
              </a:lnSpc>
              <a:buFont typeface="Arial" panose="020B0604020202020204" pitchFamily="34" charset="0"/>
              <a:buChar char="•"/>
            </a:pPr>
            <a:r>
              <a:rPr lang="en-US" sz="1800" dirty="0">
                <a:latin typeface="Arial"/>
                <a:cs typeface="Arial"/>
              </a:rPr>
              <a:t>Recurrence benefit – 100% after 6 months</a:t>
            </a:r>
          </a:p>
          <a:p>
            <a:pPr marL="571500" lvl="1" indent="-342900">
              <a:lnSpc>
                <a:spcPct val="110000"/>
              </a:lnSpc>
              <a:buFont typeface="Arial" panose="020B0604020202020204" pitchFamily="34" charset="0"/>
              <a:buChar char="•"/>
            </a:pPr>
            <a:r>
              <a:rPr lang="en-US" sz="1800" dirty="0">
                <a:latin typeface="Arial"/>
                <a:cs typeface="Arial"/>
              </a:rPr>
              <a:t>Separate benefits – 100% after 1 day</a:t>
            </a:r>
          </a:p>
          <a:p>
            <a:pPr marL="571500" lvl="1" indent="-342900">
              <a:lnSpc>
                <a:spcPct val="110000"/>
              </a:lnSpc>
              <a:buFont typeface="Arial" panose="020B0604020202020204" pitchFamily="34" charset="0"/>
              <a:buChar char="•"/>
            </a:pPr>
            <a:r>
              <a:rPr lang="en-US" sz="1800" dirty="0">
                <a:latin typeface="Arial"/>
                <a:cs typeface="Arial"/>
              </a:rPr>
              <a:t>Portability - Allows the primary insured, their spouse/domestic partner and dependent child(ren) to continue coverage if employment ends</a:t>
            </a:r>
          </a:p>
          <a:p>
            <a:pPr marL="571500" lvl="1" indent="-342900">
              <a:lnSpc>
                <a:spcPct val="110000"/>
              </a:lnSpc>
              <a:buFont typeface="Arial" panose="020B0604020202020204" pitchFamily="34" charset="0"/>
              <a:buChar char="•"/>
            </a:pPr>
            <a:endParaRPr lang="en-US" sz="1800" dirty="0">
              <a:latin typeface="Arial"/>
              <a:cs typeface="Arial"/>
            </a:endParaRPr>
          </a:p>
          <a:p>
            <a:pPr marL="571500" lvl="1" indent="-342900">
              <a:lnSpc>
                <a:spcPct val="110000"/>
              </a:lnSpc>
              <a:buFont typeface="Arial" panose="020B0604020202020204" pitchFamily="34" charset="0"/>
              <a:buChar char="•"/>
            </a:pPr>
            <a:endParaRPr lang="en-US" sz="1800" dirty="0">
              <a:latin typeface="Arial"/>
              <a:cs typeface="Arial"/>
            </a:endParaRPr>
          </a:p>
        </p:txBody>
      </p:sp>
      <p:sp>
        <p:nvSpPr>
          <p:cNvPr id="6" name="Rectangle 5">
            <a:extLst>
              <a:ext uri="{FF2B5EF4-FFF2-40B4-BE49-F238E27FC236}">
                <a16:creationId xmlns:a16="http://schemas.microsoft.com/office/drawing/2014/main" id="{5A740C47-266B-48B3-990E-19C3029A33C4}"/>
              </a:ext>
            </a:extLst>
          </p:cNvPr>
          <p:cNvSpPr/>
          <p:nvPr/>
        </p:nvSpPr>
        <p:spPr>
          <a:xfrm>
            <a:off x="-1" y="125260"/>
            <a:ext cx="4412975" cy="6732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Critical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Illness Insurance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4">
            <a:hlinkClick r:id="rId3" action="ppaction://hlinksldjump"/>
            <a:extLst>
              <a:ext uri="{FF2B5EF4-FFF2-40B4-BE49-F238E27FC236}">
                <a16:creationId xmlns:a16="http://schemas.microsoft.com/office/drawing/2014/main" id="{7D4BF18F-0FD8-4B86-A37F-9911D5E5B72F}"/>
              </a:ext>
            </a:extLst>
          </p:cNvPr>
          <p:cNvSpPr/>
          <p:nvPr/>
        </p:nvSpPr>
        <p:spPr>
          <a:xfrm>
            <a:off x="-1" y="-12526"/>
            <a:ext cx="12192000" cy="132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hlinkClick r:id="" action="ppaction://noaction"/>
            <a:extLst>
              <a:ext uri="{FF2B5EF4-FFF2-40B4-BE49-F238E27FC236}">
                <a16:creationId xmlns:a16="http://schemas.microsoft.com/office/drawing/2014/main" id="{A191D46D-4622-40B7-A16A-AB240FAB0A0F}"/>
              </a:ext>
            </a:extLst>
          </p:cNvPr>
          <p:cNvSpPr/>
          <p:nvPr/>
        </p:nvSpPr>
        <p:spPr>
          <a:xfrm>
            <a:off x="0" y="0"/>
            <a:ext cx="12192000" cy="132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ooter Placeholder 3">
            <a:extLst>
              <a:ext uri="{FF2B5EF4-FFF2-40B4-BE49-F238E27FC236}">
                <a16:creationId xmlns:a16="http://schemas.microsoft.com/office/drawing/2014/main" id="{5AFF46FC-F155-43F1-AEFF-DC1E29C44CE8}"/>
              </a:ext>
            </a:extLst>
          </p:cNvPr>
          <p:cNvSpPr txBox="1">
            <a:spLocks/>
          </p:cNvSpPr>
          <p:nvPr/>
        </p:nvSpPr>
        <p:spPr>
          <a:xfrm>
            <a:off x="3352800" y="6504435"/>
            <a:ext cx="5486400" cy="2499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charset="0"/>
                <a:ea typeface="+mn-ea"/>
                <a:cs typeface="Arial" charset="0"/>
              </a:rPr>
              <a:t>For insurance professional use only </a:t>
            </a:r>
          </a:p>
        </p:txBody>
      </p:sp>
    </p:spTree>
    <p:extLst>
      <p:ext uri="{BB962C8B-B14F-4D97-AF65-F5344CB8AC3E}">
        <p14:creationId xmlns:p14="http://schemas.microsoft.com/office/powerpoint/2010/main" val="3189986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Businesswoman attending online meeting">
            <a:extLst>
              <a:ext uri="{FF2B5EF4-FFF2-40B4-BE49-F238E27FC236}">
                <a16:creationId xmlns:a16="http://schemas.microsoft.com/office/drawing/2014/main" id="{1B94762F-CEF0-6E2C-7410-76DF61CD8AE3}"/>
              </a:ext>
            </a:extLst>
          </p:cNvPr>
          <p:cNvPicPr>
            <a:picLocks noGrp="1" noChangeAspect="1"/>
          </p:cNvPicPr>
          <p:nvPr>
            <p:ph type="pic" sz="quarter" idx="11"/>
          </p:nvPr>
        </p:nvPicPr>
        <p:blipFill>
          <a:blip r:embed="rId3"/>
          <a:srcRect l="20047" r="20047"/>
          <a:stretch/>
        </p:blipFill>
        <p:spPr>
          <a:xfrm>
            <a:off x="6096000" y="74136"/>
            <a:ext cx="6096000" cy="6783863"/>
          </a:xfrm>
        </p:spPr>
      </p:pic>
      <p:sp>
        <p:nvSpPr>
          <p:cNvPr id="2" name="Title 1"/>
          <p:cNvSpPr>
            <a:spLocks noGrp="1"/>
          </p:cNvSpPr>
          <p:nvPr>
            <p:ph type="title"/>
          </p:nvPr>
        </p:nvSpPr>
        <p:spPr/>
        <p:txBody>
          <a:bodyPr>
            <a:normAutofit/>
          </a:bodyPr>
          <a:lstStyle/>
          <a:p>
            <a:r>
              <a:rPr lang="en-US" sz="4000" dirty="0"/>
              <a:t>Let’s talk about your benefits</a:t>
            </a:r>
          </a:p>
        </p:txBody>
      </p:sp>
      <p:sp>
        <p:nvSpPr>
          <p:cNvPr id="3" name="Content Placeholder 2"/>
          <p:cNvSpPr>
            <a:spLocks noGrp="1"/>
          </p:cNvSpPr>
          <p:nvPr>
            <p:ph sz="half" idx="1"/>
          </p:nvPr>
        </p:nvSpPr>
        <p:spPr>
          <a:xfrm>
            <a:off x="492212" y="2070100"/>
            <a:ext cx="5398026" cy="3665482"/>
          </a:xfrm>
        </p:spPr>
        <p:txBody>
          <a:bodyPr>
            <a:normAutofit/>
          </a:bodyPr>
          <a:lstStyle/>
          <a:p>
            <a:r>
              <a:rPr lang="en-US" sz="2200" dirty="0"/>
              <a:t>Why enroll at work?</a:t>
            </a:r>
          </a:p>
          <a:p>
            <a:r>
              <a:rPr lang="en-US" sz="2200" dirty="0"/>
              <a:t>Group life insurance</a:t>
            </a:r>
          </a:p>
          <a:p>
            <a:r>
              <a:rPr lang="en-US" sz="2200" dirty="0"/>
              <a:t>Group disability insurance</a:t>
            </a:r>
          </a:p>
          <a:p>
            <a:r>
              <a:rPr lang="en-US" sz="2200" dirty="0"/>
              <a:t>Hospital indemnity insurance</a:t>
            </a:r>
          </a:p>
          <a:p>
            <a:r>
              <a:rPr lang="en-US" sz="2200" dirty="0"/>
              <a:t>Critical illness insurance</a:t>
            </a:r>
          </a:p>
          <a:p>
            <a:r>
              <a:rPr lang="en-US" sz="2200" dirty="0"/>
              <a:t>Accident insurance</a:t>
            </a:r>
          </a:p>
          <a:p>
            <a:endParaRPr lang="en-US" dirty="0"/>
          </a:p>
          <a:p>
            <a:endParaRPr lang="en-US" dirty="0"/>
          </a:p>
        </p:txBody>
      </p:sp>
    </p:spTree>
    <p:extLst>
      <p:ext uri="{BB962C8B-B14F-4D97-AF65-F5344CB8AC3E}">
        <p14:creationId xmlns:p14="http://schemas.microsoft.com/office/powerpoint/2010/main" val="359140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A61022-84F7-47A0-B7D6-6C6CC7233DAB}"/>
              </a:ext>
            </a:extLst>
          </p:cNvPr>
          <p:cNvSpPr>
            <a:spLocks noGrp="1"/>
          </p:cNvSpPr>
          <p:nvPr>
            <p:ph type="title"/>
          </p:nvPr>
        </p:nvSpPr>
        <p:spPr>
          <a:xfrm>
            <a:off x="1122075" y="325075"/>
            <a:ext cx="6411786" cy="833480"/>
          </a:xfrm>
        </p:spPr>
        <p:txBody>
          <a:bodyPr vert="horz" lIns="91440" tIns="45720" rIns="91440" bIns="45720" rtlCol="0" anchor="ctr">
            <a:noAutofit/>
          </a:bodyPr>
          <a:lstStyle/>
          <a:p>
            <a:r>
              <a:rPr lang="en-US" sz="4000" dirty="0">
                <a:solidFill>
                  <a:srgbClr val="0070C0"/>
                </a:solidFill>
                <a:latin typeface="Arial" panose="020B0604020202020204" pitchFamily="34" charset="0"/>
                <a:cs typeface="Arial" panose="020B0604020202020204" pitchFamily="34" charset="0"/>
              </a:rPr>
              <a:t>Core coverage</a:t>
            </a:r>
          </a:p>
        </p:txBody>
      </p:sp>
      <p:sp>
        <p:nvSpPr>
          <p:cNvPr id="3" name="Content Placeholder 2"/>
          <p:cNvSpPr>
            <a:spLocks noGrp="1"/>
          </p:cNvSpPr>
          <p:nvPr>
            <p:ph sz="half" idx="1"/>
          </p:nvPr>
        </p:nvSpPr>
        <p:spPr>
          <a:xfrm>
            <a:off x="320841" y="1682848"/>
            <a:ext cx="11550317" cy="4351338"/>
          </a:xfrm>
        </p:spPr>
        <p:txBody>
          <a:bodyPr>
            <a:normAutofit fontScale="92500" lnSpcReduction="10000"/>
          </a:bodyPr>
          <a:lstStyle/>
          <a:p>
            <a:pPr>
              <a:lnSpc>
                <a:spcPct val="120000"/>
              </a:lnSpc>
              <a:spcBef>
                <a:spcPts val="0"/>
              </a:spcBef>
            </a:pPr>
            <a:r>
              <a:rPr lang="en-US" sz="1800" dirty="0"/>
              <a:t>Invasive cancer</a:t>
            </a:r>
          </a:p>
          <a:p>
            <a:pPr>
              <a:lnSpc>
                <a:spcPct val="120000"/>
              </a:lnSpc>
              <a:spcBef>
                <a:spcPts val="0"/>
              </a:spcBef>
            </a:pPr>
            <a:r>
              <a:rPr lang="en-US" sz="1800" dirty="0"/>
              <a:t>Minor cancer (standardly pays 50% of benefit amount)</a:t>
            </a:r>
          </a:p>
          <a:p>
            <a:pPr>
              <a:lnSpc>
                <a:spcPct val="120000"/>
              </a:lnSpc>
              <a:spcBef>
                <a:spcPts val="0"/>
              </a:spcBef>
            </a:pPr>
            <a:r>
              <a:rPr lang="en-US" sz="1800" dirty="0"/>
              <a:t>Heart attack  </a:t>
            </a:r>
          </a:p>
          <a:p>
            <a:pPr>
              <a:lnSpc>
                <a:spcPct val="120000"/>
              </a:lnSpc>
              <a:spcBef>
                <a:spcPts val="0"/>
              </a:spcBef>
            </a:pPr>
            <a:r>
              <a:rPr lang="en-US" sz="1800" dirty="0"/>
              <a:t>Stroke </a:t>
            </a:r>
          </a:p>
          <a:p>
            <a:pPr>
              <a:lnSpc>
                <a:spcPct val="120000"/>
              </a:lnSpc>
              <a:spcBef>
                <a:spcPts val="0"/>
              </a:spcBef>
            </a:pPr>
            <a:r>
              <a:rPr lang="en-US" sz="1800" dirty="0"/>
              <a:t>Coronary artery disease needing surgery or angioplasty </a:t>
            </a:r>
            <a:br>
              <a:rPr lang="en-US" sz="1800" dirty="0"/>
            </a:br>
            <a:r>
              <a:rPr lang="en-US" sz="1800" dirty="0"/>
              <a:t>(standardly pays 25% of benefit amount) </a:t>
            </a:r>
          </a:p>
          <a:p>
            <a:pPr>
              <a:lnSpc>
                <a:spcPct val="120000"/>
              </a:lnSpc>
              <a:spcBef>
                <a:spcPts val="0"/>
              </a:spcBef>
            </a:pPr>
            <a:r>
              <a:rPr lang="en-US" sz="1800" dirty="0"/>
              <a:t>Major organ failure </a:t>
            </a:r>
          </a:p>
          <a:p>
            <a:pPr>
              <a:lnSpc>
                <a:spcPct val="120000"/>
              </a:lnSpc>
              <a:spcBef>
                <a:spcPts val="0"/>
              </a:spcBef>
            </a:pPr>
            <a:r>
              <a:rPr lang="en-US" sz="1800" dirty="0"/>
              <a:t>End-stage renal failure </a:t>
            </a:r>
          </a:p>
          <a:p>
            <a:pPr>
              <a:lnSpc>
                <a:spcPct val="120000"/>
              </a:lnSpc>
              <a:spcBef>
                <a:spcPts val="0"/>
              </a:spcBef>
            </a:pPr>
            <a:r>
              <a:rPr lang="en-US" sz="1800" dirty="0"/>
              <a:t>Loss of sight </a:t>
            </a:r>
          </a:p>
          <a:p>
            <a:pPr>
              <a:lnSpc>
                <a:spcPct val="120000"/>
              </a:lnSpc>
              <a:spcBef>
                <a:spcPts val="0"/>
              </a:spcBef>
            </a:pPr>
            <a:r>
              <a:rPr lang="en-US" sz="1800" dirty="0"/>
              <a:t>Loss of speech </a:t>
            </a:r>
          </a:p>
          <a:p>
            <a:pPr>
              <a:lnSpc>
                <a:spcPct val="120000"/>
              </a:lnSpc>
              <a:spcBef>
                <a:spcPts val="0"/>
              </a:spcBef>
            </a:pPr>
            <a:r>
              <a:rPr lang="en-US" sz="1800" dirty="0"/>
              <a:t>Loss of hearing</a:t>
            </a:r>
          </a:p>
          <a:p>
            <a:pPr>
              <a:lnSpc>
                <a:spcPct val="130000"/>
              </a:lnSpc>
              <a:spcBef>
                <a:spcPts val="0"/>
              </a:spcBef>
            </a:pPr>
            <a:r>
              <a:rPr lang="en-US" sz="1800" dirty="0"/>
              <a:t>Paralysis </a:t>
            </a:r>
          </a:p>
          <a:p>
            <a:pPr>
              <a:lnSpc>
                <a:spcPct val="130000"/>
              </a:lnSpc>
              <a:spcBef>
                <a:spcPts val="0"/>
              </a:spcBef>
            </a:pPr>
            <a:r>
              <a:rPr lang="en-US" sz="1800" dirty="0"/>
              <a:t>Severe burns </a:t>
            </a:r>
          </a:p>
          <a:p>
            <a:pPr marL="0" indent="0">
              <a:lnSpc>
                <a:spcPct val="120000"/>
              </a:lnSpc>
              <a:spcBef>
                <a:spcPts val="0"/>
              </a:spcBef>
              <a:buNone/>
            </a:pPr>
            <a:r>
              <a:rPr lang="en-US" sz="1800" dirty="0"/>
              <a:t> </a:t>
            </a:r>
          </a:p>
          <a:p>
            <a:pPr>
              <a:buFont typeface="Arial" panose="020B0604020202020204" pitchFamily="34" charset="0"/>
              <a:buChar char="•"/>
            </a:pPr>
            <a:endParaRPr lang="en-US" sz="1800" dirty="0"/>
          </a:p>
          <a:p>
            <a:pPr>
              <a:buFont typeface="Arial" panose="020B0604020202020204" pitchFamily="34" charset="0"/>
              <a:buChar char="•"/>
            </a:pPr>
            <a:endParaRPr lang="en-US" sz="1800" dirty="0"/>
          </a:p>
        </p:txBody>
      </p:sp>
      <p:sp>
        <p:nvSpPr>
          <p:cNvPr id="25" name="TextBox 24">
            <a:extLst>
              <a:ext uri="{FF2B5EF4-FFF2-40B4-BE49-F238E27FC236}">
                <a16:creationId xmlns:a16="http://schemas.microsoft.com/office/drawing/2014/main" id="{6AE65F1D-232C-4636-BDE2-1E825012D7A7}"/>
              </a:ext>
            </a:extLst>
          </p:cNvPr>
          <p:cNvSpPr txBox="1"/>
          <p:nvPr/>
        </p:nvSpPr>
        <p:spPr>
          <a:xfrm>
            <a:off x="6797224" y="1638065"/>
            <a:ext cx="4918509" cy="2696123"/>
          </a:xfrm>
          <a:prstGeom prst="rect">
            <a:avLst/>
          </a:prstGeom>
          <a:noFill/>
        </p:spPr>
        <p:txBody>
          <a:bodyPr wrap="square" rtlCol="0">
            <a:spAutoFit/>
          </a:bodyPr>
          <a:lstStyle/>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ALS and other motor neuron diseases </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Advanced Alzheimer’s disease </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Parkinson’s disease </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Advanced multiple sclerosis (MS) </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Occupational HIV </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Coma </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Health screening rider ($50/year)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Graphic 10" descr="Umbrella">
            <a:extLst>
              <a:ext uri="{FF2B5EF4-FFF2-40B4-BE49-F238E27FC236}">
                <a16:creationId xmlns:a16="http://schemas.microsoft.com/office/drawing/2014/main" id="{2810B65B-B754-47F6-8018-E56B8D1DB84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40805" y="284615"/>
            <a:ext cx="914400" cy="914400"/>
          </a:xfrm>
          <a:prstGeom prst="rect">
            <a:avLst/>
          </a:prstGeom>
        </p:spPr>
      </p:pic>
      <p:sp>
        <p:nvSpPr>
          <p:cNvPr id="2" name="Rectangle 1">
            <a:hlinkClick r:id="rId4" action="ppaction://hlinksldjump"/>
            <a:extLst>
              <a:ext uri="{FF2B5EF4-FFF2-40B4-BE49-F238E27FC236}">
                <a16:creationId xmlns:a16="http://schemas.microsoft.com/office/drawing/2014/main" id="{7ECED91A-2780-4560-9230-C33DEBB6D694}"/>
              </a:ext>
            </a:extLst>
          </p:cNvPr>
          <p:cNvSpPr/>
          <p:nvPr/>
        </p:nvSpPr>
        <p:spPr>
          <a:xfrm>
            <a:off x="10465904" y="6237835"/>
            <a:ext cx="1631234" cy="530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136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A4EC8F-90E5-419A-9139-400B3DF2D6C9}"/>
              </a:ext>
            </a:extLst>
          </p:cNvPr>
          <p:cNvSpPr txBox="1"/>
          <p:nvPr/>
        </p:nvSpPr>
        <p:spPr>
          <a:xfrm>
            <a:off x="637308" y="370727"/>
            <a:ext cx="11535695" cy="722628"/>
          </a:xfrm>
          <a:prstGeom prst="rect">
            <a:avLst/>
          </a:prstGeom>
          <a:noFill/>
        </p:spPr>
        <p:txBody>
          <a:bodyPr wrap="square" rtlCol="0">
            <a:noAutofit/>
          </a:bodyPr>
          <a:lstStyle>
            <a:defPPr>
              <a:defRPr lang="en-US"/>
            </a:defPPr>
            <a:lvl1pPr>
              <a:lnSpc>
                <a:spcPct val="90000"/>
              </a:lnSpc>
              <a:defRPr sz="4000">
                <a:solidFill>
                  <a:srgbClr val="007DD6"/>
                </a:solidFill>
                <a:latin typeface="Arial" charset="0"/>
                <a:cs typeface="Arial" charset="0"/>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DD6"/>
                </a:solidFill>
                <a:effectLst/>
                <a:uLnTx/>
                <a:uFillTx/>
                <a:latin typeface="Arial" charset="0"/>
                <a:ea typeface="+mn-ea"/>
                <a:cs typeface="Arial" charset="0"/>
              </a:rPr>
              <a:t>Critical Illness Plan Enhancements</a:t>
            </a:r>
          </a:p>
        </p:txBody>
      </p:sp>
      <p:sp>
        <p:nvSpPr>
          <p:cNvPr id="10" name="TextBox 9">
            <a:extLst>
              <a:ext uri="{FF2B5EF4-FFF2-40B4-BE49-F238E27FC236}">
                <a16:creationId xmlns:a16="http://schemas.microsoft.com/office/drawing/2014/main" id="{6C56C3D2-B370-4A37-BDB5-28B3454EC3DF}"/>
              </a:ext>
            </a:extLst>
          </p:cNvPr>
          <p:cNvSpPr txBox="1"/>
          <p:nvPr/>
        </p:nvSpPr>
        <p:spPr>
          <a:xfrm>
            <a:off x="637308" y="1043111"/>
            <a:ext cx="11535695" cy="722628"/>
          </a:xfrm>
          <a:prstGeom prst="rect">
            <a:avLst/>
          </a:prstGeom>
          <a:noFill/>
        </p:spPr>
        <p:txBody>
          <a:bodyPr wrap="square" anchor="ctr">
            <a:noAutofit/>
          </a:bodyPr>
          <a:lstStyle>
            <a:defPPr>
              <a:defRPr lang="en-US"/>
            </a:defPPr>
            <a:lvl1pPr>
              <a:defRPr sz="2400" b="1">
                <a:solidFill>
                  <a:schemeClr val="tx1">
                    <a:lumMod val="75000"/>
                    <a:lumOff val="25000"/>
                  </a:schemeClr>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a:buChar char="•"/>
              <a:defRPr sz="2400">
                <a:latin typeface="Arial" charset="0"/>
                <a:ea typeface="Arial" charset="0"/>
                <a:cs typeface="Arial" charset="0"/>
              </a:defRPr>
            </a:lvl2pPr>
            <a:lvl3pPr marL="1143000" indent="-228600">
              <a:lnSpc>
                <a:spcPct val="90000"/>
              </a:lnSpc>
              <a:spcBef>
                <a:spcPts val="500"/>
              </a:spcBef>
              <a:buFont typeface="Arial"/>
              <a:buChar char="•"/>
              <a:defRPr sz="2000">
                <a:latin typeface="Arial" charset="0"/>
                <a:ea typeface="Arial" charset="0"/>
                <a:cs typeface="Arial" charset="0"/>
              </a:defRPr>
            </a:lvl3pPr>
            <a:lvl4pPr marL="1600200" indent="-228600">
              <a:lnSpc>
                <a:spcPct val="90000"/>
              </a:lnSpc>
              <a:spcBef>
                <a:spcPts val="500"/>
              </a:spcBef>
              <a:buFont typeface="Arial"/>
              <a:buChar char="•"/>
              <a:defRPr>
                <a:latin typeface="Arial" charset="0"/>
                <a:ea typeface="Arial" charset="0"/>
                <a:cs typeface="Arial" charset="0"/>
              </a:defRPr>
            </a:lvl4pPr>
            <a:lvl5pPr marL="2057400" indent="-228600">
              <a:lnSpc>
                <a:spcPct val="90000"/>
              </a:lnSpc>
              <a:spcBef>
                <a:spcPts val="500"/>
              </a:spcBef>
              <a:buFont typeface="Arial"/>
              <a:buChar char="•"/>
              <a:defRPr>
                <a:latin typeface="Arial" charset="0"/>
                <a:ea typeface="Arial" charset="0"/>
                <a:cs typeface="Arial" charset="0"/>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pic>
        <p:nvPicPr>
          <p:cNvPr id="3088" name="Picture 16">
            <a:extLst>
              <a:ext uri="{FF2B5EF4-FFF2-40B4-BE49-F238E27FC236}">
                <a16:creationId xmlns:a16="http://schemas.microsoft.com/office/drawing/2014/main" id="{F388D654-E6F8-4156-8DBF-2803C1C04B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086" y="1338042"/>
            <a:ext cx="1197747" cy="84368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6A9C790-E87E-4C71-AE4F-90F22ECA83CE}"/>
              </a:ext>
            </a:extLst>
          </p:cNvPr>
          <p:cNvSpPr txBox="1"/>
          <p:nvPr/>
        </p:nvSpPr>
        <p:spPr>
          <a:xfrm>
            <a:off x="1934834" y="1344387"/>
            <a:ext cx="9139566" cy="830997"/>
          </a:xfrm>
          <a:prstGeom prst="rect">
            <a:avLst/>
          </a:prstGeom>
          <a:noFill/>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677D1"/>
                </a:solidFill>
                <a:effectLst/>
                <a:uLnTx/>
                <a:uFillTx/>
                <a:latin typeface="Arial" panose="020B0604020202020204" pitchFamily="34" charset="0"/>
                <a:ea typeface="+mn-ea"/>
                <a:cs typeface="Arial" panose="020B0604020202020204" pitchFamily="34" charset="0"/>
              </a:rPr>
              <a:t>+ Childhood conditions module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Down syndrome, </a:t>
            </a:r>
            <a:r>
              <a:rPr lang="en-US" sz="2400" b="0" i="0" u="none" strike="noStrike" baseline="0" dirty="0">
                <a:latin typeface="Arial" panose="020B0604020202020204" pitchFamily="34" charset="0"/>
                <a:cs typeface="Arial" panose="020B0604020202020204" pitchFamily="34" charset="0"/>
              </a:rPr>
              <a:t>Congenital Structural Anomaly,</a:t>
            </a:r>
            <a:r>
              <a:rPr kumimoji="0" lang="en-US" altLang="en-US"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autism </a:t>
            </a:r>
            <a:r>
              <a:rPr lang="en-US" altLang="en-US" sz="2400" dirty="0">
                <a:latin typeface="Arial" panose="020B0604020202020204" pitchFamily="34" charset="0"/>
                <a:cs typeface="Arial" panose="020B0604020202020204" pitchFamily="34" charset="0"/>
              </a:rPr>
              <a:t>&amp;</a:t>
            </a:r>
            <a:r>
              <a:rPr kumimoji="0" lang="en-US" altLang="en-US" sz="24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more</a:t>
            </a:r>
            <a:r>
              <a:rPr kumimoji="0" lang="en-US" altLang="en-US" sz="2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t>
            </a:r>
            <a:endParaRPr kumimoji="0" lang="en-US" altLang="en-US" sz="2400" b="0" i="0" u="none" strike="noStrike" kern="1200" cap="none" spc="0" normalizeH="0" baseline="0" noProof="0" dirty="0">
              <a:ln>
                <a:noFill/>
              </a:ln>
              <a:effectLst/>
              <a:uLnTx/>
              <a:uFillTx/>
              <a:latin typeface="Calibri" panose="020F0502020204030204"/>
              <a:ea typeface="+mn-ea"/>
              <a:cs typeface="+mn-cs"/>
            </a:endParaRPr>
          </a:p>
        </p:txBody>
      </p:sp>
      <p:pic>
        <p:nvPicPr>
          <p:cNvPr id="3089" name="Picture 17">
            <a:extLst>
              <a:ext uri="{FF2B5EF4-FFF2-40B4-BE49-F238E27FC236}">
                <a16:creationId xmlns:a16="http://schemas.microsoft.com/office/drawing/2014/main" id="{0A14007D-B3D9-49E9-84B9-FDF02FAB0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086" y="2934957"/>
            <a:ext cx="1197747" cy="84368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9DE54171-2C6D-46C6-A1A6-32685688659C}"/>
              </a:ext>
            </a:extLst>
          </p:cNvPr>
          <p:cNvSpPr txBox="1"/>
          <p:nvPr/>
        </p:nvSpPr>
        <p:spPr>
          <a:xfrm>
            <a:off x="2081048" y="2859613"/>
            <a:ext cx="9661421" cy="1138773"/>
          </a:xfrm>
          <a:prstGeom prst="rect">
            <a:avLst/>
          </a:prstGeom>
          <a:noFill/>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677D1"/>
                </a:solidFill>
                <a:effectLst/>
                <a:uLnTx/>
                <a:uFillTx/>
                <a:latin typeface="Arial" panose="020B0604020202020204" pitchFamily="34" charset="0"/>
                <a:ea typeface="+mn-ea"/>
                <a:cs typeface="Arial" panose="020B0604020202020204" pitchFamily="34" charset="0"/>
              </a:rPr>
              <a:t>+ Infectious diseases module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47525A"/>
                </a:solidFill>
                <a:effectLst/>
                <a:uLnTx/>
                <a:uFillTx/>
                <a:latin typeface="Arial" panose="020B0604020202020204" pitchFamily="34" charset="0"/>
                <a:ea typeface="+mn-ea"/>
                <a:cs typeface="Arial" panose="020B0604020202020204" pitchFamily="34" charset="0"/>
              </a:rPr>
              <a:t>COVID-19, pneumonia, influenza, meningitis and more.</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000" dirty="0">
                <a:solidFill>
                  <a:srgbClr val="47525A"/>
                </a:solidFill>
                <a:latin typeface="Arial" panose="020B0604020202020204" pitchFamily="34" charset="0"/>
                <a:cs typeface="Arial" panose="020B0604020202020204" pitchFamily="34" charset="0"/>
              </a:rPr>
              <a:t>	*minimum 5 day hospital stay required</a:t>
            </a: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2550224E-3DC9-4641-B9B9-688812F73CC3}"/>
              </a:ext>
            </a:extLst>
          </p:cNvPr>
          <p:cNvSpPr txBox="1"/>
          <p:nvPr/>
        </p:nvSpPr>
        <p:spPr>
          <a:xfrm>
            <a:off x="2081048" y="4676763"/>
            <a:ext cx="8891752" cy="830997"/>
          </a:xfrm>
          <a:prstGeom prst="rect">
            <a:avLst/>
          </a:prstGeom>
          <a:noFill/>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677D1"/>
                </a:solidFill>
                <a:effectLst/>
                <a:uLnTx/>
                <a:uFillTx/>
                <a:latin typeface="arial" panose="020B0604020202020204" pitchFamily="34" charset="0"/>
                <a:ea typeface="+mn-ea"/>
                <a:cs typeface="+mn-cs"/>
              </a:rPr>
              <a:t>+ Neurological module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7525A"/>
                </a:solidFill>
                <a:effectLst/>
                <a:uLnTx/>
                <a:uFillTx/>
                <a:latin typeface="arial" panose="020B0604020202020204" pitchFamily="34" charset="0"/>
                <a:ea typeface="+mn-ea"/>
                <a:cs typeface="+mn-cs"/>
              </a:rPr>
              <a:t>Brain aneurisms, brain tumors, dementia and more.</a:t>
            </a: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101" name="Picture 29">
            <a:extLst>
              <a:ext uri="{FF2B5EF4-FFF2-40B4-BE49-F238E27FC236}">
                <a16:creationId xmlns:a16="http://schemas.microsoft.com/office/drawing/2014/main" id="{B4719E63-5F77-4BF4-9F2E-F143997E16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087" y="4670417"/>
            <a:ext cx="1197747" cy="8436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5" action="ppaction://hlinksldjump"/>
            <a:extLst>
              <a:ext uri="{FF2B5EF4-FFF2-40B4-BE49-F238E27FC236}">
                <a16:creationId xmlns:a16="http://schemas.microsoft.com/office/drawing/2014/main" id="{771A1636-7DAD-4003-AC34-08298FEBF6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584" y="46057"/>
            <a:ext cx="12192000" cy="134112"/>
          </a:xfrm>
          <a:prstGeom prst="rect">
            <a:avLst/>
          </a:prstGeom>
        </p:spPr>
      </p:pic>
      <p:sp>
        <p:nvSpPr>
          <p:cNvPr id="2" name="Rectangle 1">
            <a:hlinkClick r:id="rId7" action="ppaction://hlinksldjump"/>
            <a:extLst>
              <a:ext uri="{FF2B5EF4-FFF2-40B4-BE49-F238E27FC236}">
                <a16:creationId xmlns:a16="http://schemas.microsoft.com/office/drawing/2014/main" id="{EA7091EB-1D89-B726-20A6-F655090F72CC}"/>
              </a:ext>
            </a:extLst>
          </p:cNvPr>
          <p:cNvSpPr/>
          <p:nvPr/>
        </p:nvSpPr>
        <p:spPr>
          <a:xfrm>
            <a:off x="10493602" y="6202601"/>
            <a:ext cx="1613140" cy="569344"/>
          </a:xfrm>
          <a:prstGeom prst="rect">
            <a:avLst/>
          </a:prstGeom>
          <a:no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815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4119BC8-3419-486D-81D2-D40DE1CD00B4}"/>
              </a:ext>
            </a:extLst>
          </p:cNvPr>
          <p:cNvCxnSpPr>
            <a:cxnSpLocks/>
          </p:cNvCxnSpPr>
          <p:nvPr/>
        </p:nvCxnSpPr>
        <p:spPr>
          <a:xfrm>
            <a:off x="4257210" y="2339960"/>
            <a:ext cx="0" cy="67859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48266" y="226627"/>
            <a:ext cx="11550316" cy="833480"/>
          </a:xfrm>
        </p:spPr>
        <p:txBody>
          <a:bodyPr>
            <a:noAutofit/>
          </a:bodyPr>
          <a:lstStyle/>
          <a:p>
            <a:r>
              <a:rPr lang="en-US" sz="3200" dirty="0">
                <a:solidFill>
                  <a:srgbClr val="0070C0"/>
                </a:solidFill>
              </a:rPr>
              <a:t>How Critical Illness Insurance Helped Kristen</a:t>
            </a:r>
          </a:p>
        </p:txBody>
      </p:sp>
      <p:sp>
        <p:nvSpPr>
          <p:cNvPr id="5" name="Text Placeholder 4"/>
          <p:cNvSpPr>
            <a:spLocks noGrp="1"/>
          </p:cNvSpPr>
          <p:nvPr>
            <p:ph type="body" sz="quarter" idx="14"/>
          </p:nvPr>
        </p:nvSpPr>
        <p:spPr>
          <a:xfrm>
            <a:off x="288" y="6401396"/>
            <a:ext cx="3340359" cy="424732"/>
          </a:xfrm>
        </p:spPr>
        <p:txBody>
          <a:bodyPr/>
          <a:lstStyle/>
          <a:p>
            <a:r>
              <a:rPr lang="en-US" sz="800">
                <a:solidFill>
                  <a:schemeClr val="tx1">
                    <a:lumMod val="50000"/>
                    <a:lumOff val="50000"/>
                  </a:schemeClr>
                </a:solidFill>
                <a:latin typeface="Arial" panose="020B0604020202020204" pitchFamily="34" charset="0"/>
                <a:cs typeface="Arial" panose="020B0604020202020204" pitchFamily="34" charset="0"/>
              </a:rPr>
              <a:t>This example is for illustrative purposes only and is meant to provide a general overview of how coverage works. Any resemblance to actual persons is purely coincidental. </a:t>
            </a:r>
          </a:p>
        </p:txBody>
      </p:sp>
      <p:sp>
        <p:nvSpPr>
          <p:cNvPr id="7" name="TextBox 6">
            <a:extLst>
              <a:ext uri="{FF2B5EF4-FFF2-40B4-BE49-F238E27FC236}">
                <a16:creationId xmlns:a16="http://schemas.microsoft.com/office/drawing/2014/main" id="{F15BE0D0-68C0-4D28-B344-5075DB219D5A}"/>
              </a:ext>
            </a:extLst>
          </p:cNvPr>
          <p:cNvSpPr txBox="1"/>
          <p:nvPr/>
        </p:nvSpPr>
        <p:spPr>
          <a:xfrm>
            <a:off x="286287" y="3810916"/>
            <a:ext cx="2944882" cy="738664"/>
          </a:xfrm>
          <a:prstGeom prst="rect">
            <a:avLst/>
          </a:prstGeom>
          <a:noFill/>
        </p:spPr>
        <p:txBody>
          <a:bodyPr wrap="square" rtlCol="0">
            <a:spAutoFit/>
          </a:bodyPr>
          <a:lstStyle/>
          <a:p>
            <a:r>
              <a:rPr lang="en-US" sz="1400">
                <a:latin typeface="Arial" panose="020B0604020202020204" pitchFamily="34" charset="0"/>
                <a:cs typeface="Arial" panose="020B0604020202020204" pitchFamily="34" charset="0"/>
              </a:rPr>
              <a:t>Kristen received the unfortunate news that she had been diagnosed with early-stage breast cancer. </a:t>
            </a:r>
          </a:p>
        </p:txBody>
      </p:sp>
      <p:sp>
        <p:nvSpPr>
          <p:cNvPr id="4" name="TextBox 3">
            <a:extLst>
              <a:ext uri="{FF2B5EF4-FFF2-40B4-BE49-F238E27FC236}">
                <a16:creationId xmlns:a16="http://schemas.microsoft.com/office/drawing/2014/main" id="{363E4AE2-4915-4BC4-B9D3-E5D2D19BC1A6}"/>
              </a:ext>
            </a:extLst>
          </p:cNvPr>
          <p:cNvSpPr txBox="1"/>
          <p:nvPr/>
        </p:nvSpPr>
        <p:spPr>
          <a:xfrm>
            <a:off x="8773772" y="1505771"/>
            <a:ext cx="3131941" cy="3170099"/>
          </a:xfrm>
          <a:prstGeom prst="rect">
            <a:avLst/>
          </a:prstGeom>
          <a:solidFill>
            <a:schemeClr val="bg1">
              <a:lumMod val="85000"/>
            </a:schemeClr>
          </a:solidFill>
          <a:ln w="12700">
            <a:noFill/>
          </a:ln>
        </p:spPr>
        <p:txBody>
          <a:bodyPr wrap="square" rtlCol="0">
            <a:spAutoFit/>
          </a:bodyPr>
          <a:lstStyle/>
          <a:p>
            <a:r>
              <a:rPr lang="en-US" sz="1600" b="1" dirty="0">
                <a:latin typeface="Arial" panose="020B0604020202020204" pitchFamily="34" charset="0"/>
                <a:cs typeface="Arial" panose="020B0604020202020204" pitchFamily="34" charset="0"/>
              </a:rPr>
              <a:t>Kristen’s critical illness benefit</a:t>
            </a:r>
            <a:br>
              <a:rPr lang="en-US" sz="1600" b="1" dirty="0">
                <a:latin typeface="Arial" panose="020B0604020202020204" pitchFamily="34" charset="0"/>
                <a:cs typeface="Arial" panose="020B0604020202020204" pitchFamily="34" charset="0"/>
              </a:rPr>
            </a:br>
            <a:br>
              <a:rPr lang="en-US" sz="1400" b="1"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Kristen’s policy covers invasive cancer at 100% of the benefit amount of $20,000. </a:t>
            </a:r>
            <a:br>
              <a:rPr lang="en-US" sz="14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Since our critical illness insurance considers any breast cancer, regardless of the stage, to be invasive cancer, Kristen will receive the full benefit amount of </a:t>
            </a:r>
            <a:r>
              <a:rPr lang="en-US" sz="1400" b="1" dirty="0">
                <a:solidFill>
                  <a:srgbClr val="0070C0"/>
                </a:solidFill>
                <a:latin typeface="Arial" panose="020B0604020202020204" pitchFamily="34" charset="0"/>
                <a:cs typeface="Arial" panose="020B0604020202020204" pitchFamily="34" charset="0"/>
              </a:rPr>
              <a:t>$20,000</a:t>
            </a:r>
            <a:r>
              <a:rPr lang="en-US" sz="1400" dirty="0">
                <a:latin typeface="Arial" panose="020B0604020202020204" pitchFamily="34" charset="0"/>
                <a:cs typeface="Arial" panose="020B0604020202020204" pitchFamily="34" charset="0"/>
              </a:rPr>
              <a:t>, which she can use on whatever she needs. </a:t>
            </a:r>
          </a:p>
        </p:txBody>
      </p:sp>
      <p:sp>
        <p:nvSpPr>
          <p:cNvPr id="28" name="TextBox 27">
            <a:extLst>
              <a:ext uri="{FF2B5EF4-FFF2-40B4-BE49-F238E27FC236}">
                <a16:creationId xmlns:a16="http://schemas.microsoft.com/office/drawing/2014/main" id="{9E83FD7A-B932-45C2-8A8A-2E543CFA3459}"/>
              </a:ext>
            </a:extLst>
          </p:cNvPr>
          <p:cNvSpPr txBox="1"/>
          <p:nvPr/>
        </p:nvSpPr>
        <p:spPr>
          <a:xfrm>
            <a:off x="3941954" y="1460250"/>
            <a:ext cx="4351251" cy="338554"/>
          </a:xfrm>
          <a:prstGeom prst="rect">
            <a:avLst/>
          </a:prstGeom>
          <a:noFill/>
        </p:spPr>
        <p:txBody>
          <a:bodyPr wrap="square" rtlCol="0">
            <a:spAutoFit/>
          </a:bodyPr>
          <a:lstStyle/>
          <a:p>
            <a:r>
              <a:rPr lang="en-US" sz="1600" b="1">
                <a:latin typeface="Arial" panose="020B0604020202020204" pitchFamily="34" charset="0"/>
                <a:cs typeface="Arial" panose="020B0604020202020204" pitchFamily="34" charset="0"/>
              </a:rPr>
              <a:t>What happens during Kristen’s treatment</a:t>
            </a:r>
          </a:p>
        </p:txBody>
      </p:sp>
      <p:sp>
        <p:nvSpPr>
          <p:cNvPr id="31" name="TextBox 30">
            <a:extLst>
              <a:ext uri="{FF2B5EF4-FFF2-40B4-BE49-F238E27FC236}">
                <a16:creationId xmlns:a16="http://schemas.microsoft.com/office/drawing/2014/main" id="{1B683B92-BFEF-4348-9D91-5756950D3544}"/>
              </a:ext>
            </a:extLst>
          </p:cNvPr>
          <p:cNvSpPr txBox="1"/>
          <p:nvPr/>
        </p:nvSpPr>
        <p:spPr>
          <a:xfrm>
            <a:off x="4516258" y="1982362"/>
            <a:ext cx="2993465" cy="480131"/>
          </a:xfrm>
          <a:prstGeom prst="rect">
            <a:avLst/>
          </a:prstGeom>
          <a:noFill/>
        </p:spPr>
        <p:txBody>
          <a:bodyPr wrap="square" rtlCol="0">
            <a:spAutoFit/>
          </a:bodyPr>
          <a:lstStyle/>
          <a:p>
            <a:pPr marL="0" lvl="0" indent="0" defTabSz="48895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Kristen initiates a critical illness claim </a:t>
            </a:r>
            <a:r>
              <a:rPr lang="en-US" sz="1400">
                <a:latin typeface="Arial" panose="020B0604020202020204" pitchFamily="34" charset="0"/>
                <a:cs typeface="Arial" panose="020B0604020202020204" pitchFamily="34" charset="0"/>
              </a:rPr>
              <a:t>through</a:t>
            </a:r>
            <a:r>
              <a:rPr lang="en-US" sz="1400" kern="1200">
                <a:latin typeface="Arial" panose="020B0604020202020204" pitchFamily="34" charset="0"/>
                <a:cs typeface="Arial" panose="020B0604020202020204" pitchFamily="34" charset="0"/>
              </a:rPr>
              <a:t> </a:t>
            </a:r>
            <a:r>
              <a:rPr lang="en-US" sz="1400" kern="1200" err="1">
                <a:latin typeface="Arial" panose="020B0604020202020204" pitchFamily="34" charset="0"/>
                <a:cs typeface="Arial" panose="020B0604020202020204" pitchFamily="34" charset="0"/>
              </a:rPr>
              <a:t>MyGO</a:t>
            </a:r>
            <a:r>
              <a:rPr lang="en-US" sz="1400" kern="1200">
                <a:latin typeface="Arial" panose="020B0604020202020204" pitchFamily="34" charset="0"/>
                <a:cs typeface="Arial" panose="020B0604020202020204" pitchFamily="34" charset="0"/>
              </a:rPr>
              <a:t> on her phone.</a:t>
            </a:r>
          </a:p>
        </p:txBody>
      </p:sp>
      <p:sp>
        <p:nvSpPr>
          <p:cNvPr id="35" name="TextBox 34">
            <a:extLst>
              <a:ext uri="{FF2B5EF4-FFF2-40B4-BE49-F238E27FC236}">
                <a16:creationId xmlns:a16="http://schemas.microsoft.com/office/drawing/2014/main" id="{55CC3F97-78D5-46DC-ADAD-1EDCB2DB15A3}"/>
              </a:ext>
            </a:extLst>
          </p:cNvPr>
          <p:cNvSpPr txBox="1"/>
          <p:nvPr/>
        </p:nvSpPr>
        <p:spPr>
          <a:xfrm>
            <a:off x="4503150" y="2979941"/>
            <a:ext cx="3098252" cy="480131"/>
          </a:xfrm>
          <a:prstGeom prst="rect">
            <a:avLst/>
          </a:prstGeom>
          <a:noFill/>
        </p:spPr>
        <p:txBody>
          <a:bodyPr wrap="square" rtlCol="0">
            <a:spAutoFit/>
          </a:bodyPr>
          <a:lstStyle/>
          <a:p>
            <a:pPr marL="0" lvl="0" indent="0" defTabSz="48895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With authorization, Symetra collects additional information from providers.</a:t>
            </a:r>
          </a:p>
        </p:txBody>
      </p:sp>
      <p:sp>
        <p:nvSpPr>
          <p:cNvPr id="36" name="TextBox 35">
            <a:extLst>
              <a:ext uri="{FF2B5EF4-FFF2-40B4-BE49-F238E27FC236}">
                <a16:creationId xmlns:a16="http://schemas.microsoft.com/office/drawing/2014/main" id="{6D7B83CC-0E56-4C91-B9E3-18017907C869}"/>
              </a:ext>
            </a:extLst>
          </p:cNvPr>
          <p:cNvSpPr txBox="1"/>
          <p:nvPr/>
        </p:nvSpPr>
        <p:spPr>
          <a:xfrm>
            <a:off x="4516258" y="3976768"/>
            <a:ext cx="3178416" cy="480131"/>
          </a:xfrm>
          <a:prstGeom prst="rect">
            <a:avLst/>
          </a:prstGeom>
          <a:noFill/>
        </p:spPr>
        <p:txBody>
          <a:bodyPr wrap="square" rtlCol="0">
            <a:spAutoFit/>
          </a:bodyPr>
          <a:lstStyle/>
          <a:p>
            <a:pPr marL="0" lvl="0" indent="0" defTabSz="48895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Kristen receives her lump-sum benefit directly. </a:t>
            </a:r>
          </a:p>
        </p:txBody>
      </p:sp>
      <p:pic>
        <p:nvPicPr>
          <p:cNvPr id="40" name="Graphic 39" descr="Checkbox Checked with solid fill">
            <a:extLst>
              <a:ext uri="{FF2B5EF4-FFF2-40B4-BE49-F238E27FC236}">
                <a16:creationId xmlns:a16="http://schemas.microsoft.com/office/drawing/2014/main" id="{7F83CF89-F973-4D37-A49F-FA1B449AC57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941954" y="3897578"/>
            <a:ext cx="646859" cy="646859"/>
          </a:xfrm>
          <a:prstGeom prst="rect">
            <a:avLst/>
          </a:prstGeom>
        </p:spPr>
      </p:pic>
      <p:pic>
        <p:nvPicPr>
          <p:cNvPr id="37" name="Graphic 36" descr="Checkbox Checked with solid fill">
            <a:extLst>
              <a:ext uri="{FF2B5EF4-FFF2-40B4-BE49-F238E27FC236}">
                <a16:creationId xmlns:a16="http://schemas.microsoft.com/office/drawing/2014/main" id="{187FC88E-7FC3-4614-80ED-41E64CA3B7A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933781" y="1865022"/>
            <a:ext cx="646859" cy="646859"/>
          </a:xfrm>
          <a:prstGeom prst="rect">
            <a:avLst/>
          </a:prstGeom>
        </p:spPr>
      </p:pic>
      <p:pic>
        <p:nvPicPr>
          <p:cNvPr id="38" name="Graphic 37" descr="Checkbox Checked with solid fill">
            <a:extLst>
              <a:ext uri="{FF2B5EF4-FFF2-40B4-BE49-F238E27FC236}">
                <a16:creationId xmlns:a16="http://schemas.microsoft.com/office/drawing/2014/main" id="{9DB848F4-5A18-48C6-B3EB-AAF879DEF8B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921069" y="2861849"/>
            <a:ext cx="646859" cy="646859"/>
          </a:xfrm>
          <a:prstGeom prst="rect">
            <a:avLst/>
          </a:prstGeom>
        </p:spPr>
      </p:pic>
      <p:cxnSp>
        <p:nvCxnSpPr>
          <p:cNvPr id="29" name="Straight Connector 28">
            <a:extLst>
              <a:ext uri="{FF2B5EF4-FFF2-40B4-BE49-F238E27FC236}">
                <a16:creationId xmlns:a16="http://schemas.microsoft.com/office/drawing/2014/main" id="{46768785-ED20-42EA-8834-827C1022A4A4}"/>
              </a:ext>
            </a:extLst>
          </p:cNvPr>
          <p:cNvCxnSpPr>
            <a:cxnSpLocks/>
          </p:cNvCxnSpPr>
          <p:nvPr/>
        </p:nvCxnSpPr>
        <p:spPr>
          <a:xfrm>
            <a:off x="4257210" y="3369314"/>
            <a:ext cx="0" cy="678591"/>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Picture 5" descr="A person wearing a head scarf&#10;&#10;Description automatically generated with low confidence">
            <a:extLst>
              <a:ext uri="{FF2B5EF4-FFF2-40B4-BE49-F238E27FC236}">
                <a16:creationId xmlns:a16="http://schemas.microsoft.com/office/drawing/2014/main" id="{2754E04D-18EF-4A98-9F07-E8D99886F468}"/>
              </a:ext>
            </a:extLst>
          </p:cNvPr>
          <p:cNvPicPr>
            <a:picLocks noChangeAspect="1"/>
          </p:cNvPicPr>
          <p:nvPr/>
        </p:nvPicPr>
        <p:blipFill>
          <a:blip r:embed="rId4"/>
          <a:stretch>
            <a:fillRect/>
          </a:stretch>
        </p:blipFill>
        <p:spPr>
          <a:xfrm>
            <a:off x="300758" y="1505771"/>
            <a:ext cx="2915939" cy="2057400"/>
          </a:xfrm>
          <a:prstGeom prst="rect">
            <a:avLst/>
          </a:prstGeom>
        </p:spPr>
      </p:pic>
    </p:spTree>
    <p:extLst>
      <p:ext uri="{BB962C8B-B14F-4D97-AF65-F5344CB8AC3E}">
        <p14:creationId xmlns:p14="http://schemas.microsoft.com/office/powerpoint/2010/main" val="959532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F5A6C2-F8E3-4E73-A290-5D039BBCFFC9}"/>
              </a:ext>
            </a:extLst>
          </p:cNvPr>
          <p:cNvSpPr>
            <a:spLocks noGrp="1"/>
          </p:cNvSpPr>
          <p:nvPr>
            <p:ph type="title"/>
          </p:nvPr>
        </p:nvSpPr>
        <p:spPr>
          <a:xfrm>
            <a:off x="299722" y="4651900"/>
            <a:ext cx="10855239" cy="1028306"/>
          </a:xfrm>
        </p:spPr>
        <p:txBody>
          <a:bodyPr>
            <a:normAutofit/>
          </a:bodyPr>
          <a:lstStyle/>
          <a:p>
            <a:r>
              <a:rPr lang="en-US" sz="2200" b="0" dirty="0">
                <a:solidFill>
                  <a:srgbClr val="737373"/>
                </a:solidFill>
              </a:rPr>
              <a:t>Help when the unexpected happens</a:t>
            </a:r>
          </a:p>
        </p:txBody>
      </p:sp>
      <p:sp>
        <p:nvSpPr>
          <p:cNvPr id="12" name="Subtitle 2">
            <a:extLst>
              <a:ext uri="{FF2B5EF4-FFF2-40B4-BE49-F238E27FC236}">
                <a16:creationId xmlns:a16="http://schemas.microsoft.com/office/drawing/2014/main" id="{3BF0A8CC-95AC-4B52-B956-ECB9A1439265}"/>
              </a:ext>
            </a:extLst>
          </p:cNvPr>
          <p:cNvSpPr txBox="1">
            <a:spLocks/>
          </p:cNvSpPr>
          <p:nvPr/>
        </p:nvSpPr>
        <p:spPr>
          <a:xfrm>
            <a:off x="299722" y="4802227"/>
            <a:ext cx="11055016" cy="7276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ts val="2000"/>
              </a:lnSpc>
              <a:spcBef>
                <a:spcPts val="0"/>
              </a:spcBef>
              <a:buNone/>
            </a:pPr>
            <a:r>
              <a:rPr lang="en-US" sz="4800" b="1" dirty="0">
                <a:solidFill>
                  <a:srgbClr val="0079C1"/>
                </a:solidFill>
              </a:rPr>
              <a:t>Accident Insurance</a:t>
            </a:r>
          </a:p>
        </p:txBody>
      </p:sp>
      <p:pic>
        <p:nvPicPr>
          <p:cNvPr id="4" name="Picture 3" descr="A picture containing grass, outdoor, person, field&#10;&#10;Description automatically generated">
            <a:extLst>
              <a:ext uri="{FF2B5EF4-FFF2-40B4-BE49-F238E27FC236}">
                <a16:creationId xmlns:a16="http://schemas.microsoft.com/office/drawing/2014/main" id="{95F17661-DC00-45F1-96F9-597EB30996E5}"/>
              </a:ext>
            </a:extLst>
          </p:cNvPr>
          <p:cNvPicPr>
            <a:picLocks noChangeAspect="1"/>
          </p:cNvPicPr>
          <p:nvPr/>
        </p:nvPicPr>
        <p:blipFill rotWithShape="1">
          <a:blip r:embed="rId3"/>
          <a:srcRect l="-12682" t="27493" r="-17634" b="15423"/>
          <a:stretch/>
        </p:blipFill>
        <p:spPr>
          <a:xfrm>
            <a:off x="-1519045" y="70065"/>
            <a:ext cx="15735559" cy="4321081"/>
          </a:xfrm>
          <a:prstGeom prst="rect">
            <a:avLst/>
          </a:prstGeom>
          <a:ln>
            <a:noFill/>
          </a:ln>
        </p:spPr>
      </p:pic>
    </p:spTree>
    <p:extLst>
      <p:ext uri="{BB962C8B-B14F-4D97-AF65-F5344CB8AC3E}">
        <p14:creationId xmlns:p14="http://schemas.microsoft.com/office/powerpoint/2010/main" val="2461635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AF23D-D3E6-4ADC-BEA0-2461C7DB81BA}"/>
              </a:ext>
            </a:extLst>
          </p:cNvPr>
          <p:cNvSpPr>
            <a:spLocks noGrp="1"/>
          </p:cNvSpPr>
          <p:nvPr>
            <p:ph type="title"/>
          </p:nvPr>
        </p:nvSpPr>
        <p:spPr>
          <a:xfrm>
            <a:off x="399946" y="764519"/>
            <a:ext cx="11550316" cy="833480"/>
          </a:xfrm>
        </p:spPr>
        <p:txBody>
          <a:bodyPr>
            <a:normAutofit/>
          </a:bodyPr>
          <a:lstStyle/>
          <a:p>
            <a:pPr algn="ctr"/>
            <a:r>
              <a:rPr lang="en-US" sz="4000" dirty="0">
                <a:solidFill>
                  <a:srgbClr val="007DD7"/>
                </a:solidFill>
                <a:ea typeface="+mn-ea"/>
              </a:rPr>
              <a:t>Accident Plan</a:t>
            </a:r>
          </a:p>
        </p:txBody>
      </p:sp>
      <p:pic>
        <p:nvPicPr>
          <p:cNvPr id="10" name="Graphic 9" descr="Monthly calendar outline">
            <a:extLst>
              <a:ext uri="{FF2B5EF4-FFF2-40B4-BE49-F238E27FC236}">
                <a16:creationId xmlns:a16="http://schemas.microsoft.com/office/drawing/2014/main" id="{C5E4F7C7-2291-434E-BEF7-7E4A7086B95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01942" y="1404676"/>
            <a:ext cx="1266702" cy="1266702"/>
          </a:xfrm>
          <a:prstGeom prst="rect">
            <a:avLst/>
          </a:prstGeom>
        </p:spPr>
      </p:pic>
      <p:sp>
        <p:nvSpPr>
          <p:cNvPr id="15" name="TextBox 14">
            <a:extLst>
              <a:ext uri="{FF2B5EF4-FFF2-40B4-BE49-F238E27FC236}">
                <a16:creationId xmlns:a16="http://schemas.microsoft.com/office/drawing/2014/main" id="{D0ADE2C6-F3B2-4969-A6A7-E4A35457C657}"/>
              </a:ext>
            </a:extLst>
          </p:cNvPr>
          <p:cNvSpPr txBox="1"/>
          <p:nvPr/>
        </p:nvSpPr>
        <p:spPr>
          <a:xfrm>
            <a:off x="1870640" y="1491331"/>
            <a:ext cx="992141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9C1"/>
                </a:solidFill>
                <a:effectLst/>
                <a:uLnTx/>
                <a:uFillTx/>
                <a:latin typeface="Arial" panose="020B0604020202020204" pitchFamily="34" charset="0"/>
                <a:ea typeface="+mn-ea"/>
                <a:cs typeface="Arial" panose="020B0604020202020204" pitchFamily="34" charset="0"/>
              </a:rPr>
              <a:t>Scheduled benefit accident insurance covers out-of-pocket medical expenses related to an accidental injury.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9C1"/>
                </a:solidFill>
                <a:effectLst/>
                <a:uLnTx/>
                <a:uFillTx/>
                <a:latin typeface="Arial" panose="020B0604020202020204" pitchFamily="34" charset="0"/>
                <a:ea typeface="+mn-ea"/>
                <a:cs typeface="Arial" panose="020B0604020202020204" pitchFamily="34" charset="0"/>
              </a:rPr>
              <a:t>Benefits do not coordinate with your major medical plan.</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ectangle 7">
            <a:hlinkClick r:id="" action="ppaction://noaction"/>
            <a:extLst>
              <a:ext uri="{FF2B5EF4-FFF2-40B4-BE49-F238E27FC236}">
                <a16:creationId xmlns:a16="http://schemas.microsoft.com/office/drawing/2014/main" id="{BE7672D7-F163-405F-91D9-177A0F15D368}"/>
              </a:ext>
            </a:extLst>
          </p:cNvPr>
          <p:cNvSpPr/>
          <p:nvPr/>
        </p:nvSpPr>
        <p:spPr>
          <a:xfrm>
            <a:off x="0" y="0"/>
            <a:ext cx="12192000" cy="132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ooter Placeholder 3">
            <a:extLst>
              <a:ext uri="{FF2B5EF4-FFF2-40B4-BE49-F238E27FC236}">
                <a16:creationId xmlns:a16="http://schemas.microsoft.com/office/drawing/2014/main" id="{B46CE6C0-2623-4C2C-B5A2-D2C1A1304728}"/>
              </a:ext>
            </a:extLst>
          </p:cNvPr>
          <p:cNvSpPr txBox="1">
            <a:spLocks/>
          </p:cNvSpPr>
          <p:nvPr/>
        </p:nvSpPr>
        <p:spPr>
          <a:xfrm>
            <a:off x="3352800" y="6504435"/>
            <a:ext cx="5486400" cy="24993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Arial" charset="0"/>
                <a:ea typeface="+mn-ea"/>
                <a:cs typeface="Arial" charset="0"/>
              </a:rPr>
              <a:t>For insurance professional use only </a:t>
            </a:r>
          </a:p>
        </p:txBody>
      </p:sp>
      <p:pic>
        <p:nvPicPr>
          <p:cNvPr id="4" name="Picture 3">
            <a:extLst>
              <a:ext uri="{FF2B5EF4-FFF2-40B4-BE49-F238E27FC236}">
                <a16:creationId xmlns:a16="http://schemas.microsoft.com/office/drawing/2014/main" id="{98FE129B-4735-DAEC-A5D4-652128DD2167}"/>
              </a:ext>
            </a:extLst>
          </p:cNvPr>
          <p:cNvPicPr>
            <a:picLocks noChangeAspect="1"/>
          </p:cNvPicPr>
          <p:nvPr/>
        </p:nvPicPr>
        <p:blipFill>
          <a:blip r:embed="rId4"/>
          <a:stretch>
            <a:fillRect/>
          </a:stretch>
        </p:blipFill>
        <p:spPr>
          <a:xfrm>
            <a:off x="1870640" y="2478055"/>
            <a:ext cx="8050181" cy="3869701"/>
          </a:xfrm>
          <a:prstGeom prst="rect">
            <a:avLst/>
          </a:prstGeom>
        </p:spPr>
      </p:pic>
    </p:spTree>
    <p:extLst>
      <p:ext uri="{BB962C8B-B14F-4D97-AF65-F5344CB8AC3E}">
        <p14:creationId xmlns:p14="http://schemas.microsoft.com/office/powerpoint/2010/main" val="4006503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AF23D-D3E6-4ADC-BEA0-2461C7DB81BA}"/>
              </a:ext>
            </a:extLst>
          </p:cNvPr>
          <p:cNvSpPr>
            <a:spLocks noGrp="1"/>
          </p:cNvSpPr>
          <p:nvPr>
            <p:ph type="title"/>
          </p:nvPr>
        </p:nvSpPr>
        <p:spPr>
          <a:xfrm>
            <a:off x="320842" y="368279"/>
            <a:ext cx="11550316" cy="833480"/>
          </a:xfrm>
        </p:spPr>
        <p:txBody>
          <a:bodyPr>
            <a:normAutofit/>
          </a:bodyPr>
          <a:lstStyle/>
          <a:p>
            <a:pPr algn="ctr"/>
            <a:r>
              <a:rPr lang="en-US" sz="4000" dirty="0">
                <a:solidFill>
                  <a:srgbClr val="007DD7"/>
                </a:solidFill>
                <a:ea typeface="+mn-ea"/>
              </a:rPr>
              <a:t>Accident Plan</a:t>
            </a:r>
          </a:p>
        </p:txBody>
      </p:sp>
      <p:sp>
        <p:nvSpPr>
          <p:cNvPr id="8" name="Rectangle 7">
            <a:hlinkClick r:id="rId3" action="ppaction://hlinksldjump"/>
            <a:extLst>
              <a:ext uri="{FF2B5EF4-FFF2-40B4-BE49-F238E27FC236}">
                <a16:creationId xmlns:a16="http://schemas.microsoft.com/office/drawing/2014/main" id="{BE7672D7-F163-405F-91D9-177A0F15D368}"/>
              </a:ext>
            </a:extLst>
          </p:cNvPr>
          <p:cNvSpPr/>
          <p:nvPr/>
        </p:nvSpPr>
        <p:spPr>
          <a:xfrm>
            <a:off x="0" y="0"/>
            <a:ext cx="12192000" cy="132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D2D142A-6471-6EA5-C10C-1842E8993639}"/>
              </a:ext>
            </a:extLst>
          </p:cNvPr>
          <p:cNvSpPr txBox="1"/>
          <p:nvPr/>
        </p:nvSpPr>
        <p:spPr>
          <a:xfrm>
            <a:off x="1033670" y="1437515"/>
            <a:ext cx="9780104" cy="53091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DD6"/>
                </a:solidFill>
                <a:effectLst/>
                <a:uLnTx/>
                <a:uFillTx/>
                <a:latin typeface="Calibri" panose="020F0502020204030204"/>
                <a:ea typeface="+mn-ea"/>
                <a:cs typeface="+mn-cs"/>
              </a:rPr>
              <a:t>Sample Benefit Amounts</a:t>
            </a:r>
            <a:endPar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Hospital Admission - $750</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ICU Admission - $1,500</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Ground Ambulance - $200</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Burns - $800 - $20,000</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Fractured Leg - $800 *$1,600 for open fracture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Accidental Death - $50,000</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$50 Wellness Screening Benefit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200150" marR="0" lvl="2"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No waiting period</a:t>
            </a:r>
          </a:p>
          <a:p>
            <a:pPr marL="1200150" marR="0" lvl="2"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24-hour coverage</a:t>
            </a:r>
          </a:p>
          <a:p>
            <a:pPr marL="1200150" marR="0" lvl="2"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Portability included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0009C59-5045-0FE4-299A-1AC870A7E36E}"/>
              </a:ext>
            </a:extLst>
          </p:cNvPr>
          <p:cNvPicPr>
            <a:picLocks noChangeAspect="1"/>
          </p:cNvPicPr>
          <p:nvPr/>
        </p:nvPicPr>
        <p:blipFill>
          <a:blip r:embed="rId4"/>
          <a:srcRect l="42017" r="23951"/>
          <a:stretch>
            <a:fillRect/>
          </a:stretch>
        </p:blipFill>
        <p:spPr>
          <a:xfrm>
            <a:off x="6096000" y="1043104"/>
            <a:ext cx="6096000" cy="5248338"/>
          </a:xfrm>
          <a:prstGeom prst="rect">
            <a:avLst/>
          </a:prstGeom>
        </p:spPr>
      </p:pic>
    </p:spTree>
    <p:extLst>
      <p:ext uri="{BB962C8B-B14F-4D97-AF65-F5344CB8AC3E}">
        <p14:creationId xmlns:p14="http://schemas.microsoft.com/office/powerpoint/2010/main" val="1564242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4119BC8-3419-486D-81D2-D40DE1CD00B4}"/>
              </a:ext>
            </a:extLst>
          </p:cNvPr>
          <p:cNvCxnSpPr>
            <a:cxnSpLocks/>
          </p:cNvCxnSpPr>
          <p:nvPr/>
        </p:nvCxnSpPr>
        <p:spPr>
          <a:xfrm>
            <a:off x="4257210" y="2339960"/>
            <a:ext cx="0" cy="67859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48266" y="226627"/>
            <a:ext cx="11550316" cy="833480"/>
          </a:xfrm>
        </p:spPr>
        <p:txBody>
          <a:bodyPr>
            <a:noAutofit/>
          </a:bodyPr>
          <a:lstStyle/>
          <a:p>
            <a:r>
              <a:rPr lang="en-US" sz="3200" dirty="0">
                <a:solidFill>
                  <a:srgbClr val="0070C0"/>
                </a:solidFill>
              </a:rPr>
              <a:t>How Accident Insurance Helped Mike </a:t>
            </a:r>
          </a:p>
        </p:txBody>
      </p:sp>
      <p:sp>
        <p:nvSpPr>
          <p:cNvPr id="5" name="Text Placeholder 4"/>
          <p:cNvSpPr>
            <a:spLocks noGrp="1"/>
          </p:cNvSpPr>
          <p:nvPr>
            <p:ph type="body" sz="quarter" idx="14"/>
          </p:nvPr>
        </p:nvSpPr>
        <p:spPr>
          <a:xfrm>
            <a:off x="288" y="6401396"/>
            <a:ext cx="3340359" cy="424732"/>
          </a:xfrm>
        </p:spPr>
        <p:txBody>
          <a:bodyPr/>
          <a:lstStyle/>
          <a:p>
            <a:r>
              <a:rPr lang="en-US" sz="800">
                <a:solidFill>
                  <a:schemeClr val="tx1">
                    <a:lumMod val="50000"/>
                    <a:lumOff val="50000"/>
                  </a:schemeClr>
                </a:solidFill>
                <a:latin typeface="Arial" panose="020B0604020202020204" pitchFamily="34" charset="0"/>
                <a:cs typeface="Arial" panose="020B0604020202020204" pitchFamily="34" charset="0"/>
              </a:rPr>
              <a:t>This example is for illustrative purposes only and is meant to provide a general overview of how coverage works. Any resemblance to actual persons is purely coincidental. </a:t>
            </a:r>
          </a:p>
        </p:txBody>
      </p:sp>
      <p:sp>
        <p:nvSpPr>
          <p:cNvPr id="7" name="TextBox 6">
            <a:extLst>
              <a:ext uri="{FF2B5EF4-FFF2-40B4-BE49-F238E27FC236}">
                <a16:creationId xmlns:a16="http://schemas.microsoft.com/office/drawing/2014/main" id="{F15BE0D0-68C0-4D28-B344-5075DB219D5A}"/>
              </a:ext>
            </a:extLst>
          </p:cNvPr>
          <p:cNvSpPr txBox="1"/>
          <p:nvPr/>
        </p:nvSpPr>
        <p:spPr>
          <a:xfrm>
            <a:off x="378075" y="3984595"/>
            <a:ext cx="294488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Recently, Mike broke his leg after taking a fall during a hiking trip with friends.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363E4AE2-4915-4BC4-B9D3-E5D2D19BC1A6}"/>
              </a:ext>
            </a:extLst>
          </p:cNvPr>
          <p:cNvSpPr txBox="1"/>
          <p:nvPr/>
        </p:nvSpPr>
        <p:spPr>
          <a:xfrm>
            <a:off x="8258220" y="1583937"/>
            <a:ext cx="3582758" cy="3754874"/>
          </a:xfrm>
          <a:prstGeom prst="rect">
            <a:avLst/>
          </a:prstGeom>
          <a:solidFill>
            <a:schemeClr val="bg1">
              <a:lumMod val="85000"/>
            </a:schemeClr>
          </a:solid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Mike’s accident benefits</a:t>
            </a:r>
            <a:b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b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Emergency room visit benefit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Ambulance -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X-ray benefit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Leg fracture benefit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$800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Physical therapy benefit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(five sessions):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Symetra’s accident insurance pays a total of </a:t>
            </a:r>
            <a:r>
              <a:rPr kumimoji="0" lang="en-US"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$1,255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Mike’s injury and treatments.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9E83FD7A-B932-45C2-8A8A-2E543CFA3459}"/>
              </a:ext>
            </a:extLst>
          </p:cNvPr>
          <p:cNvSpPr txBox="1"/>
          <p:nvPr/>
        </p:nvSpPr>
        <p:spPr>
          <a:xfrm>
            <a:off x="3941954" y="1546914"/>
            <a:ext cx="41420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What happens during Mike’s recovery</a:t>
            </a:r>
          </a:p>
        </p:txBody>
      </p:sp>
      <p:sp>
        <p:nvSpPr>
          <p:cNvPr id="31" name="TextBox 30">
            <a:extLst>
              <a:ext uri="{FF2B5EF4-FFF2-40B4-BE49-F238E27FC236}">
                <a16:creationId xmlns:a16="http://schemas.microsoft.com/office/drawing/2014/main" id="{1B683B92-BFEF-4348-9D91-5756950D3544}"/>
              </a:ext>
            </a:extLst>
          </p:cNvPr>
          <p:cNvSpPr txBox="1"/>
          <p:nvPr/>
        </p:nvSpPr>
        <p:spPr>
          <a:xfrm>
            <a:off x="4516258" y="1982362"/>
            <a:ext cx="2993465" cy="480131"/>
          </a:xfrm>
          <a:prstGeom prst="rect">
            <a:avLst/>
          </a:prstGeom>
          <a:noFill/>
        </p:spPr>
        <p:txBody>
          <a:bodyPr wrap="square" rtlCol="0">
            <a:sp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Mike initiates an accident claim through </a:t>
            </a:r>
            <a:r>
              <a:rPr kumimoji="0" lang="en-US" sz="1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MyGO</a:t>
            </a: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on his phone.</a:t>
            </a:r>
          </a:p>
        </p:txBody>
      </p:sp>
      <p:sp>
        <p:nvSpPr>
          <p:cNvPr id="33" name="TextBox 32">
            <a:extLst>
              <a:ext uri="{FF2B5EF4-FFF2-40B4-BE49-F238E27FC236}">
                <a16:creationId xmlns:a16="http://schemas.microsoft.com/office/drawing/2014/main" id="{4D212825-933E-4827-B812-AFA99BAA4C34}"/>
              </a:ext>
            </a:extLst>
          </p:cNvPr>
          <p:cNvSpPr txBox="1"/>
          <p:nvPr/>
        </p:nvSpPr>
        <p:spPr>
          <a:xfrm>
            <a:off x="4516258" y="2976651"/>
            <a:ext cx="3506778" cy="480131"/>
          </a:xfrm>
          <a:prstGeom prst="rect">
            <a:avLst/>
          </a:prstGeom>
          <a:noFill/>
        </p:spPr>
        <p:txBody>
          <a:bodyPr wrap="square" rtlCol="0">
            <a:sp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Later, he initiates a new claim for his physical therapy appointments.</a:t>
            </a:r>
          </a:p>
        </p:txBody>
      </p:sp>
      <p:sp>
        <p:nvSpPr>
          <p:cNvPr id="35" name="TextBox 34">
            <a:extLst>
              <a:ext uri="{FF2B5EF4-FFF2-40B4-BE49-F238E27FC236}">
                <a16:creationId xmlns:a16="http://schemas.microsoft.com/office/drawing/2014/main" id="{55CC3F97-78D5-46DC-ADAD-1EDCB2DB15A3}"/>
              </a:ext>
            </a:extLst>
          </p:cNvPr>
          <p:cNvSpPr txBox="1"/>
          <p:nvPr/>
        </p:nvSpPr>
        <p:spPr>
          <a:xfrm>
            <a:off x="4546874" y="4019217"/>
            <a:ext cx="3098252" cy="480131"/>
          </a:xfrm>
          <a:prstGeom prst="rect">
            <a:avLst/>
          </a:prstGeom>
          <a:noFill/>
        </p:spPr>
        <p:txBody>
          <a:bodyPr wrap="square" rtlCol="0">
            <a:sp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With authorization, Symetra collects additional information from providers.</a:t>
            </a:r>
          </a:p>
        </p:txBody>
      </p:sp>
      <p:sp>
        <p:nvSpPr>
          <p:cNvPr id="36" name="TextBox 35">
            <a:extLst>
              <a:ext uri="{FF2B5EF4-FFF2-40B4-BE49-F238E27FC236}">
                <a16:creationId xmlns:a16="http://schemas.microsoft.com/office/drawing/2014/main" id="{6D7B83CC-0E56-4C91-B9E3-18017907C869}"/>
              </a:ext>
            </a:extLst>
          </p:cNvPr>
          <p:cNvSpPr txBox="1"/>
          <p:nvPr/>
        </p:nvSpPr>
        <p:spPr>
          <a:xfrm>
            <a:off x="4506792" y="5031691"/>
            <a:ext cx="3178416" cy="480131"/>
          </a:xfrm>
          <a:prstGeom prst="rect">
            <a:avLst/>
          </a:prstGeom>
          <a:noFill/>
        </p:spPr>
        <p:txBody>
          <a:bodyPr wrap="square" rtlCol="0">
            <a:sp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Mike receives the accident benefit directly.</a:t>
            </a:r>
          </a:p>
        </p:txBody>
      </p:sp>
      <p:pic>
        <p:nvPicPr>
          <p:cNvPr id="40" name="Graphic 39" descr="Checkbox Checked with solid fill">
            <a:extLst>
              <a:ext uri="{FF2B5EF4-FFF2-40B4-BE49-F238E27FC236}">
                <a16:creationId xmlns:a16="http://schemas.microsoft.com/office/drawing/2014/main" id="{7F83CF89-F973-4D37-A49F-FA1B449AC57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921070" y="4898302"/>
            <a:ext cx="646859" cy="646859"/>
          </a:xfrm>
          <a:prstGeom prst="rect">
            <a:avLst/>
          </a:prstGeom>
        </p:spPr>
      </p:pic>
      <p:pic>
        <p:nvPicPr>
          <p:cNvPr id="37" name="Graphic 36" descr="Checkbox Checked with solid fill">
            <a:extLst>
              <a:ext uri="{FF2B5EF4-FFF2-40B4-BE49-F238E27FC236}">
                <a16:creationId xmlns:a16="http://schemas.microsoft.com/office/drawing/2014/main" id="{187FC88E-7FC3-4614-80ED-41E64CA3B7A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933781" y="1865022"/>
            <a:ext cx="646859" cy="646859"/>
          </a:xfrm>
          <a:prstGeom prst="rect">
            <a:avLst/>
          </a:prstGeom>
        </p:spPr>
      </p:pic>
      <p:pic>
        <p:nvPicPr>
          <p:cNvPr id="38" name="Graphic 37" descr="Checkbox Checked with solid fill">
            <a:extLst>
              <a:ext uri="{FF2B5EF4-FFF2-40B4-BE49-F238E27FC236}">
                <a16:creationId xmlns:a16="http://schemas.microsoft.com/office/drawing/2014/main" id="{9DB848F4-5A18-48C6-B3EB-AAF879DEF8B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921069" y="2861849"/>
            <a:ext cx="646859" cy="646859"/>
          </a:xfrm>
          <a:prstGeom prst="rect">
            <a:avLst/>
          </a:prstGeom>
        </p:spPr>
      </p:pic>
      <p:pic>
        <p:nvPicPr>
          <p:cNvPr id="39" name="Graphic 38" descr="Checkbox Checked with solid fill">
            <a:extLst>
              <a:ext uri="{FF2B5EF4-FFF2-40B4-BE49-F238E27FC236}">
                <a16:creationId xmlns:a16="http://schemas.microsoft.com/office/drawing/2014/main" id="{3E78FBDB-AEEC-4E32-88D1-7CFD9D2111A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933781" y="3921553"/>
            <a:ext cx="646859" cy="646859"/>
          </a:xfrm>
          <a:prstGeom prst="rect">
            <a:avLst/>
          </a:prstGeom>
        </p:spPr>
      </p:pic>
      <p:cxnSp>
        <p:nvCxnSpPr>
          <p:cNvPr id="29" name="Straight Connector 28">
            <a:extLst>
              <a:ext uri="{FF2B5EF4-FFF2-40B4-BE49-F238E27FC236}">
                <a16:creationId xmlns:a16="http://schemas.microsoft.com/office/drawing/2014/main" id="{46768785-ED20-42EA-8834-827C1022A4A4}"/>
              </a:ext>
            </a:extLst>
          </p:cNvPr>
          <p:cNvCxnSpPr>
            <a:cxnSpLocks/>
          </p:cNvCxnSpPr>
          <p:nvPr/>
        </p:nvCxnSpPr>
        <p:spPr>
          <a:xfrm>
            <a:off x="4257210" y="3369314"/>
            <a:ext cx="0" cy="6785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A65B125-7115-4C11-8C8A-2368189D1EE8}"/>
              </a:ext>
            </a:extLst>
          </p:cNvPr>
          <p:cNvCxnSpPr>
            <a:cxnSpLocks/>
          </p:cNvCxnSpPr>
          <p:nvPr/>
        </p:nvCxnSpPr>
        <p:spPr>
          <a:xfrm>
            <a:off x="4257210" y="4392217"/>
            <a:ext cx="0" cy="678591"/>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Picture 5" descr="A picture containing tree, outdoor, grass, person&#10;&#10;Description automatically generated">
            <a:extLst>
              <a:ext uri="{FF2B5EF4-FFF2-40B4-BE49-F238E27FC236}">
                <a16:creationId xmlns:a16="http://schemas.microsoft.com/office/drawing/2014/main" id="{2F1F8848-E074-4A34-8B26-346F8199C9E2}"/>
              </a:ext>
            </a:extLst>
          </p:cNvPr>
          <p:cNvPicPr>
            <a:picLocks noChangeAspect="1"/>
          </p:cNvPicPr>
          <p:nvPr/>
        </p:nvPicPr>
        <p:blipFill>
          <a:blip r:embed="rId4"/>
          <a:stretch>
            <a:fillRect/>
          </a:stretch>
        </p:blipFill>
        <p:spPr>
          <a:xfrm>
            <a:off x="486147" y="1716191"/>
            <a:ext cx="2571750" cy="2057400"/>
          </a:xfrm>
          <a:prstGeom prst="rect">
            <a:avLst/>
          </a:prstGeom>
        </p:spPr>
      </p:pic>
    </p:spTree>
    <p:extLst>
      <p:ext uri="{BB962C8B-B14F-4D97-AF65-F5344CB8AC3E}">
        <p14:creationId xmlns:p14="http://schemas.microsoft.com/office/powerpoint/2010/main" val="2677151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1A5974-3D9C-3974-6BA2-4AB9529E3D1F}"/>
              </a:ext>
            </a:extLst>
          </p:cNvPr>
          <p:cNvSpPr>
            <a:spLocks noGrp="1"/>
          </p:cNvSpPr>
          <p:nvPr>
            <p:ph type="title"/>
          </p:nvPr>
        </p:nvSpPr>
        <p:spPr>
          <a:xfrm>
            <a:off x="399611" y="4374069"/>
            <a:ext cx="10855239" cy="950406"/>
          </a:xfrm>
        </p:spPr>
        <p:txBody>
          <a:bodyPr>
            <a:normAutofit/>
          </a:bodyPr>
          <a:lstStyle/>
          <a:p>
            <a:r>
              <a:rPr lang="en-US" sz="4400" dirty="0"/>
              <a:t>Simple claims process</a:t>
            </a:r>
          </a:p>
        </p:txBody>
      </p:sp>
      <p:pic>
        <p:nvPicPr>
          <p:cNvPr id="8" name="Picture Placeholder 18" descr="Close-up of woman's hands typing and using a trackpad on a laptop with mug">
            <a:extLst>
              <a:ext uri="{FF2B5EF4-FFF2-40B4-BE49-F238E27FC236}">
                <a16:creationId xmlns:a16="http://schemas.microsoft.com/office/drawing/2014/main" id="{CB27F74C-889C-4F64-AE70-D9C47EBFE04D}"/>
              </a:ext>
            </a:extLst>
          </p:cNvPr>
          <p:cNvPicPr>
            <a:picLocks noGrp="1" noChangeAspect="1"/>
          </p:cNvPicPr>
          <p:nvPr>
            <p:ph type="pic" sz="quarter" idx="4294967295"/>
          </p:nvPr>
        </p:nvPicPr>
        <p:blipFill>
          <a:blip r:embed="rId3"/>
          <a:srcRect t="13477" b="13477"/>
          <a:stretch/>
        </p:blipFill>
        <p:spPr>
          <a:xfrm>
            <a:off x="0" y="80918"/>
            <a:ext cx="12175853" cy="3557632"/>
          </a:xfrm>
        </p:spPr>
      </p:pic>
    </p:spTree>
    <p:extLst>
      <p:ext uri="{BB962C8B-B14F-4D97-AF65-F5344CB8AC3E}">
        <p14:creationId xmlns:p14="http://schemas.microsoft.com/office/powerpoint/2010/main" val="3336000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51CA3E6B-3C18-44C3-826B-64B1E93CB606}"/>
              </a:ext>
            </a:extLst>
          </p:cNvPr>
          <p:cNvSpPr>
            <a:spLocks noGrp="1"/>
          </p:cNvSpPr>
          <p:nvPr>
            <p:ph idx="1"/>
          </p:nvPr>
        </p:nvSpPr>
        <p:spPr>
          <a:xfrm>
            <a:off x="492211" y="1690688"/>
            <a:ext cx="7042064" cy="4197691"/>
          </a:xfrm>
        </p:spPr>
        <p:txBody>
          <a:bodyPr>
            <a:noAutofit/>
          </a:bodyPr>
          <a:lstStyle/>
          <a:p>
            <a:pPr marL="0" indent="0">
              <a:lnSpc>
                <a:spcPct val="110000"/>
              </a:lnSpc>
              <a:spcBef>
                <a:spcPts val="0"/>
              </a:spcBef>
              <a:buNone/>
            </a:pPr>
            <a:r>
              <a:rPr lang="en-US" sz="2400" b="1" dirty="0">
                <a:latin typeface="Arial" panose="020B0604020202020204" pitchFamily="34" charset="0"/>
                <a:ea typeface="+mn-ea"/>
                <a:cs typeface="Arial" panose="020B0604020202020204" pitchFamily="34" charset="0"/>
              </a:rPr>
              <a:t>With My Group Online (</a:t>
            </a:r>
            <a:r>
              <a:rPr lang="en-US" sz="2400" b="1" dirty="0" err="1">
                <a:latin typeface="Arial" panose="020B0604020202020204" pitchFamily="34" charset="0"/>
                <a:ea typeface="+mn-ea"/>
                <a:cs typeface="Arial" panose="020B0604020202020204" pitchFamily="34" charset="0"/>
              </a:rPr>
              <a:t>MyGO</a:t>
            </a:r>
            <a:r>
              <a:rPr lang="en-US" sz="2400" b="1" dirty="0">
                <a:latin typeface="Arial" panose="020B0604020202020204" pitchFamily="34" charset="0"/>
                <a:ea typeface="+mn-ea"/>
                <a:cs typeface="Arial" panose="020B0604020202020204" pitchFamily="34" charset="0"/>
              </a:rPr>
              <a:t>), you can: </a:t>
            </a:r>
            <a:br>
              <a:rPr lang="en-US" sz="2000" dirty="0">
                <a:latin typeface="Arial" panose="020B0604020202020204" pitchFamily="34" charset="0"/>
                <a:ea typeface="+mn-ea"/>
                <a:cs typeface="Arial" panose="020B0604020202020204" pitchFamily="34" charset="0"/>
              </a:rPr>
            </a:br>
            <a:endParaRPr lang="en-US" sz="2000" dirty="0">
              <a:latin typeface="Arial" panose="020B0604020202020204" pitchFamily="34" charset="0"/>
              <a:ea typeface="+mn-ea"/>
              <a:cs typeface="Arial" panose="020B0604020202020204" pitchFamily="34" charset="0"/>
            </a:endParaRPr>
          </a:p>
          <a:p>
            <a:pPr marL="571500" indent="-342900">
              <a:lnSpc>
                <a:spcPct val="100000"/>
              </a:lnSpc>
              <a:spcBef>
                <a:spcPts val="0"/>
              </a:spcBef>
              <a:buFont typeface="Wingdings" panose="05000000000000000000" pitchFamily="2" charset="2"/>
              <a:buChar char="ü"/>
            </a:pPr>
            <a:r>
              <a:rPr lang="en-US" sz="2000" dirty="0">
                <a:latin typeface="Arial" panose="020B0604020202020204" pitchFamily="34" charset="0"/>
                <a:ea typeface="+mn-ea"/>
                <a:cs typeface="Arial" panose="020B0604020202020204" pitchFamily="34" charset="0"/>
              </a:rPr>
              <a:t>Submit one or multiple claims in just a few minutes </a:t>
            </a:r>
          </a:p>
          <a:p>
            <a:pPr indent="0">
              <a:lnSpc>
                <a:spcPct val="100000"/>
              </a:lnSpc>
              <a:spcBef>
                <a:spcPts val="0"/>
              </a:spcBef>
              <a:buNone/>
            </a:pPr>
            <a:endParaRPr lang="en-US" sz="2000" dirty="0">
              <a:latin typeface="Arial" panose="020B0604020202020204" pitchFamily="34" charset="0"/>
              <a:ea typeface="+mn-ea"/>
              <a:cs typeface="Arial" panose="020B0604020202020204" pitchFamily="34" charset="0"/>
            </a:endParaRPr>
          </a:p>
          <a:p>
            <a:pPr marL="571500" indent="-342900">
              <a:lnSpc>
                <a:spcPct val="100000"/>
              </a:lnSpc>
              <a:spcBef>
                <a:spcPts val="0"/>
              </a:spcBef>
              <a:buFont typeface="Wingdings" panose="05000000000000000000" pitchFamily="2" charset="2"/>
              <a:buChar char="ü"/>
            </a:pPr>
            <a:r>
              <a:rPr lang="en-US" sz="2000" dirty="0">
                <a:latin typeface="Arial" panose="020B0604020202020204" pitchFamily="34" charset="0"/>
                <a:ea typeface="+mn-ea"/>
                <a:cs typeface="Arial" panose="020B0604020202020204" pitchFamily="34" charset="0"/>
              </a:rPr>
              <a:t>Scan and submit documents, even with your mobile device </a:t>
            </a:r>
            <a:br>
              <a:rPr lang="en-US" sz="2000" dirty="0">
                <a:latin typeface="Arial" panose="020B0604020202020204" pitchFamily="34" charset="0"/>
                <a:ea typeface="+mn-ea"/>
                <a:cs typeface="Arial" panose="020B0604020202020204" pitchFamily="34" charset="0"/>
              </a:rPr>
            </a:br>
            <a:endParaRPr lang="en-US" sz="2000" dirty="0">
              <a:latin typeface="Arial" panose="020B0604020202020204" pitchFamily="34" charset="0"/>
              <a:ea typeface="+mn-ea"/>
              <a:cs typeface="Arial" panose="020B0604020202020204" pitchFamily="34" charset="0"/>
            </a:endParaRPr>
          </a:p>
          <a:p>
            <a:pPr marL="571500" indent="-342900">
              <a:lnSpc>
                <a:spcPct val="100000"/>
              </a:lnSpc>
              <a:spcBef>
                <a:spcPts val="0"/>
              </a:spcBef>
              <a:buFont typeface="Wingdings" panose="05000000000000000000" pitchFamily="2" charset="2"/>
              <a:buChar char="ü"/>
            </a:pPr>
            <a:r>
              <a:rPr lang="en-US" sz="2000" dirty="0">
                <a:latin typeface="Arial" panose="020B0604020202020204" pitchFamily="34" charset="0"/>
                <a:ea typeface="+mn-ea"/>
                <a:cs typeface="Arial" panose="020B0604020202020204" pitchFamily="34" charset="0"/>
              </a:rPr>
              <a:t>Check your claim status </a:t>
            </a:r>
            <a:br>
              <a:rPr lang="en-US" sz="2000" dirty="0">
                <a:latin typeface="Arial" panose="020B0604020202020204" pitchFamily="34" charset="0"/>
                <a:ea typeface="+mn-ea"/>
                <a:cs typeface="Arial" panose="020B0604020202020204" pitchFamily="34" charset="0"/>
              </a:rPr>
            </a:br>
            <a:endParaRPr lang="en-US" sz="2000" dirty="0">
              <a:latin typeface="Arial" panose="020B0604020202020204" pitchFamily="34" charset="0"/>
              <a:ea typeface="+mn-ea"/>
              <a:cs typeface="Arial" panose="020B0604020202020204" pitchFamily="34" charset="0"/>
            </a:endParaRPr>
          </a:p>
          <a:p>
            <a:pPr marL="571500" indent="-342900">
              <a:lnSpc>
                <a:spcPct val="100000"/>
              </a:lnSpc>
              <a:spcBef>
                <a:spcPts val="0"/>
              </a:spcBef>
              <a:buFont typeface="Wingdings" panose="05000000000000000000" pitchFamily="2" charset="2"/>
              <a:buChar char="ü"/>
            </a:pPr>
            <a:r>
              <a:rPr lang="en-US" sz="2000" dirty="0">
                <a:latin typeface="Arial" panose="020B0604020202020204" pitchFamily="34" charset="0"/>
                <a:ea typeface="+mn-ea"/>
                <a:cs typeface="Arial" panose="020B0604020202020204" pitchFamily="34" charset="0"/>
              </a:rPr>
              <a:t>View an Explanation of Benefits</a:t>
            </a:r>
            <a:br>
              <a:rPr lang="en-US" sz="2000" dirty="0">
                <a:latin typeface="Arial" panose="020B0604020202020204" pitchFamily="34" charset="0"/>
                <a:ea typeface="+mn-ea"/>
                <a:cs typeface="Arial" panose="020B0604020202020204" pitchFamily="34" charset="0"/>
              </a:rPr>
            </a:br>
            <a:endParaRPr lang="en-US" sz="2000" dirty="0">
              <a:latin typeface="Arial" panose="020B0604020202020204" pitchFamily="34" charset="0"/>
              <a:ea typeface="+mn-ea"/>
              <a:cs typeface="Arial" panose="020B0604020202020204" pitchFamily="34" charset="0"/>
            </a:endParaRPr>
          </a:p>
          <a:p>
            <a:pPr marL="571500" indent="-342900">
              <a:lnSpc>
                <a:spcPct val="100000"/>
              </a:lnSpc>
              <a:spcBef>
                <a:spcPts val="0"/>
              </a:spcBef>
              <a:buFont typeface="Wingdings" panose="05000000000000000000" pitchFamily="2" charset="2"/>
              <a:buChar char="ü"/>
            </a:pPr>
            <a:r>
              <a:rPr lang="en-US" sz="2000" dirty="0">
                <a:latin typeface="Arial" panose="020B0604020202020204" pitchFamily="34" charset="0"/>
                <a:ea typeface="+mn-ea"/>
                <a:cs typeface="Arial" panose="020B0604020202020204" pitchFamily="34" charset="0"/>
              </a:rPr>
              <a:t>Download policy certificates or forms</a:t>
            </a:r>
            <a:br>
              <a:rPr lang="en-US" sz="2000" dirty="0">
                <a:latin typeface="Arial" panose="020B0604020202020204" pitchFamily="34" charset="0"/>
                <a:ea typeface="+mn-ea"/>
                <a:cs typeface="Arial" panose="020B0604020202020204" pitchFamily="34" charset="0"/>
              </a:rPr>
            </a:br>
            <a:endParaRPr lang="en-US" sz="2000" dirty="0">
              <a:latin typeface="Arial" panose="020B0604020202020204" pitchFamily="34" charset="0"/>
              <a:ea typeface="+mn-ea"/>
              <a:cs typeface="Arial" panose="020B0604020202020204" pitchFamily="34" charset="0"/>
            </a:endParaRPr>
          </a:p>
          <a:p>
            <a:pPr marL="571500" indent="-342900">
              <a:lnSpc>
                <a:spcPct val="100000"/>
              </a:lnSpc>
              <a:spcBef>
                <a:spcPts val="0"/>
              </a:spcBef>
              <a:buFont typeface="Wingdings" panose="05000000000000000000" pitchFamily="2" charset="2"/>
              <a:buChar char="ü"/>
            </a:pPr>
            <a:r>
              <a:rPr lang="en-US" sz="2000" dirty="0">
                <a:latin typeface="Arial" panose="020B0604020202020204" pitchFamily="34" charset="0"/>
                <a:ea typeface="+mn-ea"/>
                <a:cs typeface="Arial" panose="020B0604020202020204" pitchFamily="34" charset="0"/>
              </a:rPr>
              <a:t>Contact customer service   </a:t>
            </a:r>
          </a:p>
        </p:txBody>
      </p:sp>
      <p:sp>
        <p:nvSpPr>
          <p:cNvPr id="2" name="Title 1"/>
          <p:cNvSpPr>
            <a:spLocks noGrp="1"/>
          </p:cNvSpPr>
          <p:nvPr>
            <p:ph type="title"/>
          </p:nvPr>
        </p:nvSpPr>
        <p:spPr/>
        <p:txBody>
          <a:bodyPr>
            <a:noAutofit/>
          </a:bodyPr>
          <a:lstStyle/>
          <a:p>
            <a:r>
              <a:rPr lang="en-US" sz="3600" dirty="0">
                <a:solidFill>
                  <a:srgbClr val="007DD7"/>
                </a:solidFill>
              </a:rPr>
              <a:t>Claims service at your fingertips</a:t>
            </a:r>
          </a:p>
        </p:txBody>
      </p:sp>
      <p:pic>
        <p:nvPicPr>
          <p:cNvPr id="9" name="Content Placeholder 7">
            <a:extLst>
              <a:ext uri="{FF2B5EF4-FFF2-40B4-BE49-F238E27FC236}">
                <a16:creationId xmlns:a16="http://schemas.microsoft.com/office/drawing/2014/main" id="{9338B4EE-08F1-49F9-BF06-A6A06A9271E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31136" y="1690688"/>
            <a:ext cx="4946564" cy="3003547"/>
          </a:xfrm>
          <a:prstGeom prst="rect">
            <a:avLst/>
          </a:prstGeom>
        </p:spPr>
      </p:pic>
      <p:sp>
        <p:nvSpPr>
          <p:cNvPr id="7" name="Rectangle 6">
            <a:hlinkClick r:id="" action="ppaction://noaction"/>
            <a:extLst>
              <a:ext uri="{FF2B5EF4-FFF2-40B4-BE49-F238E27FC236}">
                <a16:creationId xmlns:a16="http://schemas.microsoft.com/office/drawing/2014/main" id="{95E27FD8-B1AA-4B8B-8A2B-80F3B55131D5}"/>
              </a:ext>
            </a:extLst>
          </p:cNvPr>
          <p:cNvSpPr/>
          <p:nvPr/>
        </p:nvSpPr>
        <p:spPr>
          <a:xfrm>
            <a:off x="0" y="0"/>
            <a:ext cx="12192000" cy="1325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6841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6C71C9-C125-3135-289C-1604585F3A33}"/>
              </a:ext>
            </a:extLst>
          </p:cNvPr>
          <p:cNvSpPr txBox="1"/>
          <p:nvPr/>
        </p:nvSpPr>
        <p:spPr>
          <a:xfrm>
            <a:off x="304799" y="314325"/>
            <a:ext cx="11315701" cy="4747838"/>
          </a:xfrm>
          <a:prstGeom prst="rect">
            <a:avLst/>
          </a:prstGeom>
          <a:noFill/>
        </p:spPr>
        <p:txBody>
          <a:bodyPr wrap="square" rtlCol="0">
            <a:spAutoFit/>
          </a:bodyPr>
          <a:lstStyle/>
          <a:p>
            <a:pPr marL="0" indent="0">
              <a:buNone/>
            </a:pPr>
            <a:r>
              <a:rPr lang="en-US" sz="1200" dirty="0">
                <a:solidFill>
                  <a:srgbClr val="7F7F7F"/>
                </a:solidFill>
                <a:latin typeface="Arial" panose="020B0604020202020204" pitchFamily="34" charset="0"/>
                <a:cs typeface="Arial" panose="020B0604020202020204" pitchFamily="34" charset="0"/>
              </a:rPr>
              <a:t>Group benefits are insured by Symetra Life Insurance Company, 777 108th Ave NE, Suite 1200, Bellevue, WA 98004. They are not available in all U.S. states or any U.S. territory.</a:t>
            </a:r>
            <a:br>
              <a:rPr lang="en-US" sz="1200" dirty="0">
                <a:solidFill>
                  <a:srgbClr val="7F7F7F"/>
                </a:solidFill>
                <a:latin typeface="Arial" panose="020B0604020202020204" pitchFamily="34" charset="0"/>
                <a:cs typeface="Arial" panose="020B0604020202020204" pitchFamily="34" charset="0"/>
              </a:rPr>
            </a:br>
            <a:endParaRPr lang="en-US" sz="1200" dirty="0">
              <a:solidFill>
                <a:srgbClr val="7F7F7F"/>
              </a:solidFill>
              <a:latin typeface="Arial" panose="020B0604020202020204" pitchFamily="34" charset="0"/>
              <a:cs typeface="Arial" panose="020B0604020202020204" pitchFamily="34" charset="0"/>
            </a:endParaRPr>
          </a:p>
          <a:p>
            <a:pPr marL="0" indent="0">
              <a:buNone/>
            </a:pPr>
            <a:r>
              <a:rPr lang="en-US" sz="1200" dirty="0">
                <a:solidFill>
                  <a:srgbClr val="7F7F7F"/>
                </a:solidFill>
                <a:latin typeface="Arial" panose="020B0604020202020204" pitchFamily="34" charset="0"/>
                <a:cs typeface="Arial" panose="020B0604020202020204" pitchFamily="34" charset="0"/>
              </a:rPr>
              <a:t>[Group short-term and long-term disability income policies base certificate form number is GDC-4500 12/05.] [Group Life and Accidental Death and Disability (AD&amp;D) policies base certificate form number is LGC-13500-CERT 08/06.] [Per occurrence and scheduled benefit accident coverage is designed to pay benefits up to a preselected, per occurrence amount. Per occurrence base certificate form number is LGC-10011C 10/11. Scheduled benefit accident coverage base certificate form number is SBM-03515 1/18.] [Critical illness base certificate is SBC-00535-CERT 04/14 and SBC-04535-CERT1/21.]</a:t>
            </a:r>
          </a:p>
          <a:p>
            <a:pPr marL="0" indent="0">
              <a:buNone/>
            </a:pPr>
            <a:endParaRPr lang="en-US" sz="1200" dirty="0">
              <a:solidFill>
                <a:srgbClr val="7F7F7F"/>
              </a:solidFill>
              <a:latin typeface="Arial" panose="020B0604020202020204" pitchFamily="34" charset="0"/>
              <a:cs typeface="Arial" panose="020B0604020202020204" pitchFamily="34" charset="0"/>
            </a:endParaRPr>
          </a:p>
          <a:p>
            <a:pPr marL="0" indent="0">
              <a:buNone/>
            </a:pPr>
            <a:r>
              <a:rPr lang="en-US" sz="1200" dirty="0">
                <a:solidFill>
                  <a:srgbClr val="7F7F7F"/>
                </a:solidFill>
                <a:latin typeface="Arial" panose="020B0604020202020204" pitchFamily="34" charset="0"/>
                <a:cs typeface="Arial" panose="020B0604020202020204" pitchFamily="34" charset="0"/>
              </a:rPr>
              <a:t>[Symetra Health provides limited benefit coverage and is a supplement to health insurance. Base policy form number is SBC-05540 03/22. Symetra Health is only available in certain states at this time. Administration of Symetra Health is managed by a third-party administrator that provides enrollment, claims and billing administration. These products are not a replacement for a major medical policy or other comprehensive coverage and do not satisfy the minimum essential coverage requirements of the Affordable Care Act.]</a:t>
            </a:r>
          </a:p>
          <a:p>
            <a:pPr marL="0" indent="0">
              <a:buNone/>
            </a:pPr>
            <a:endParaRPr lang="en-US" sz="1200" dirty="0">
              <a:solidFill>
                <a:srgbClr val="7F7F7F"/>
              </a:solidFill>
              <a:latin typeface="Arial" panose="020B0604020202020204" pitchFamily="34" charset="0"/>
              <a:cs typeface="Arial" panose="020B0604020202020204" pitchFamily="34" charset="0"/>
            </a:endParaRPr>
          </a:p>
          <a:p>
            <a:pPr marL="0" indent="0">
              <a:buNone/>
            </a:pPr>
            <a:r>
              <a:rPr lang="en-US" sz="1200" b="1" dirty="0">
                <a:solidFill>
                  <a:srgbClr val="7F7F7F"/>
                </a:solidFill>
                <a:latin typeface="Arial" panose="020B0604020202020204" pitchFamily="34" charset="0"/>
                <a:cs typeface="Arial" panose="020B0604020202020204" pitchFamily="34" charset="0"/>
              </a:rPr>
              <a:t>[THE ACCIDENT POLICY IS ISSUED AS AN ACCIDENT ONLY POLICY. IT DOES NOT PAY BENEFITS FOR LOSS CAUSED BY ILLNESS.]</a:t>
            </a:r>
          </a:p>
          <a:p>
            <a:pPr marL="0" indent="0">
              <a:buNone/>
            </a:pPr>
            <a:endParaRPr lang="en-US" sz="1200" b="1" dirty="0">
              <a:solidFill>
                <a:srgbClr val="7F7F7F"/>
              </a:solidFill>
              <a:latin typeface="Arial" panose="020B0604020202020204" pitchFamily="34" charset="0"/>
              <a:cs typeface="Arial" panose="020B0604020202020204" pitchFamily="34" charset="0"/>
            </a:endParaRPr>
          </a:p>
          <a:p>
            <a:pPr marL="0" indent="0">
              <a:buNone/>
            </a:pPr>
            <a:r>
              <a:rPr lang="en-US" sz="1200" b="1" dirty="0">
                <a:solidFill>
                  <a:srgbClr val="7F7F7F"/>
                </a:solidFill>
                <a:latin typeface="Arial" panose="020B0604020202020204" pitchFamily="34" charset="0"/>
                <a:cs typeface="Arial" panose="020B0604020202020204" pitchFamily="34" charset="0"/>
              </a:rPr>
              <a:t>[THE CRITICAL ILLNESS AND INPATIENT HOSPITAL POLICIES ARE A FIXED-PAYMENT INSURANCE POLICY THAT PROVIDES FIXED-PAYMENT MEDICAL AND OTHER BENEFITS.]</a:t>
            </a:r>
          </a:p>
          <a:p>
            <a:pPr marL="0" indent="0">
              <a:buNone/>
            </a:pPr>
            <a:endParaRPr lang="en-US" sz="1200" b="1" dirty="0">
              <a:solidFill>
                <a:srgbClr val="7F7F7F"/>
              </a:solidFill>
              <a:latin typeface="Arial" panose="020B0604020202020204" pitchFamily="34" charset="0"/>
              <a:cs typeface="Arial" panose="020B0604020202020204" pitchFamily="34" charset="0"/>
            </a:endParaRPr>
          </a:p>
          <a:p>
            <a:pPr marL="0" indent="0">
              <a:buNone/>
            </a:pPr>
            <a:r>
              <a:rPr lang="en-US" sz="1200" dirty="0">
                <a:solidFill>
                  <a:srgbClr val="7F7F7F"/>
                </a:solidFill>
                <a:latin typeface="Arial" panose="020B0604020202020204" pitchFamily="34" charset="0"/>
                <a:cs typeface="Arial" panose="020B0604020202020204" pitchFamily="34" charset="0"/>
              </a:rPr>
              <a:t>Coverage may be subject to exclusions, limitations, reductions and termination of benefit provisions. For costs and complete details of the coverage, call your benefits/HR representative.</a:t>
            </a:r>
          </a:p>
          <a:p>
            <a:pPr marL="0" indent="0">
              <a:buNone/>
            </a:pPr>
            <a:endParaRPr lang="en-US" sz="1200" dirty="0">
              <a:solidFill>
                <a:srgbClr val="7F7F7F"/>
              </a:solidFill>
              <a:latin typeface="Arial" panose="020B0604020202020204" pitchFamily="34" charset="0"/>
              <a:cs typeface="Arial" panose="020B0604020202020204" pitchFamily="34" charset="0"/>
            </a:endParaRPr>
          </a:p>
          <a:p>
            <a:pPr marL="0" indent="0" algn="l">
              <a:lnSpc>
                <a:spcPct val="107000"/>
              </a:lnSpc>
              <a:buNone/>
            </a:pPr>
            <a:r>
              <a:rPr lang="en-US" sz="1200" dirty="0">
                <a:solidFill>
                  <a:srgbClr val="7F7F7F"/>
                </a:solidFill>
                <a:latin typeface="Arial" panose="020B0604020202020204" pitchFamily="34" charset="0"/>
                <a:cs typeface="Arial" panose="020B0604020202020204" pitchFamily="34" charset="0"/>
              </a:rPr>
              <a:t>[Travel Assistance, Identity Theft Assistance and Beneficiary Assistance are offered through On Call International. </a:t>
            </a:r>
            <a:r>
              <a:rPr lang="en-US" sz="1200" dirty="0" err="1">
                <a:solidFill>
                  <a:srgbClr val="7F7F7F"/>
                </a:solidFill>
                <a:latin typeface="Arial" panose="020B0604020202020204" pitchFamily="34" charset="0"/>
                <a:cs typeface="Arial" panose="020B0604020202020204" pitchFamily="34" charset="0"/>
              </a:rPr>
              <a:t>EstateGuidance</a:t>
            </a:r>
            <a:r>
              <a:rPr lang="en-US" sz="1200" dirty="0">
                <a:solidFill>
                  <a:srgbClr val="7F7F7F"/>
                </a:solidFill>
                <a:latin typeface="Arial" panose="020B0604020202020204" pitchFamily="34" charset="0"/>
                <a:cs typeface="Arial" panose="020B0604020202020204" pitchFamily="34" charset="0"/>
              </a:rPr>
              <a:t>®, EAP and </a:t>
            </a:r>
            <a:r>
              <a:rPr lang="en-US" sz="1200" dirty="0" err="1">
                <a:solidFill>
                  <a:srgbClr val="7F7F7F"/>
                </a:solidFill>
                <a:latin typeface="Arial" panose="020B0604020202020204" pitchFamily="34" charset="0"/>
                <a:cs typeface="Arial" panose="020B0604020202020204" pitchFamily="34" charset="0"/>
              </a:rPr>
              <a:t>HealthChampion</a:t>
            </a:r>
            <a:r>
              <a:rPr lang="en-US" sz="1200" dirty="0">
                <a:solidFill>
                  <a:srgbClr val="7F7F7F"/>
                </a:solidFill>
                <a:latin typeface="Arial" panose="020B0604020202020204" pitchFamily="34" charset="0"/>
                <a:cs typeface="Arial" panose="020B0604020202020204" pitchFamily="34" charset="0"/>
              </a:rPr>
              <a:t>® are provided by ComPsych. Value-added services may not be available in all states. On Call and ComPsych are not affiliated with Symetra Life Insurance Company or any of its subsidiaries. </a:t>
            </a:r>
            <a:r>
              <a:rPr lang="en-US" sz="1200" dirty="0" err="1">
                <a:solidFill>
                  <a:srgbClr val="7F7F7F"/>
                </a:solidFill>
                <a:latin typeface="Arial" panose="020B0604020202020204" pitchFamily="34" charset="0"/>
                <a:cs typeface="Arial" panose="020B0604020202020204" pitchFamily="34" charset="0"/>
              </a:rPr>
              <a:t>EstateGuidance</a:t>
            </a:r>
            <a:r>
              <a:rPr lang="en-US" sz="1200" dirty="0">
                <a:solidFill>
                  <a:srgbClr val="7F7F7F"/>
                </a:solidFill>
                <a:latin typeface="Arial" panose="020B0604020202020204" pitchFamily="34" charset="0"/>
                <a:cs typeface="Arial" panose="020B0604020202020204" pitchFamily="34" charset="0"/>
              </a:rPr>
              <a:t>® is a registered trademark of ComPsych Corporation.]</a:t>
            </a:r>
          </a:p>
          <a:p>
            <a:endParaRPr lang="en-US" sz="1200" dirty="0"/>
          </a:p>
        </p:txBody>
      </p:sp>
    </p:spTree>
    <p:extLst>
      <p:ext uri="{BB962C8B-B14F-4D97-AF65-F5344CB8AC3E}">
        <p14:creationId xmlns:p14="http://schemas.microsoft.com/office/powerpoint/2010/main" val="690970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55508F-29BE-40FE-A93E-6F6C6CACFE4C}"/>
              </a:ext>
            </a:extLst>
          </p:cNvPr>
          <p:cNvSpPr>
            <a:spLocks noGrp="1"/>
          </p:cNvSpPr>
          <p:nvPr>
            <p:ph idx="1"/>
          </p:nvPr>
        </p:nvSpPr>
        <p:spPr>
          <a:xfrm>
            <a:off x="336883" y="1978486"/>
            <a:ext cx="8835692" cy="2901028"/>
          </a:xfrm>
        </p:spPr>
        <p:txBody>
          <a:bodyPr>
            <a:normAutofit/>
          </a:bodyPr>
          <a:lstStyle/>
          <a:p>
            <a:r>
              <a:rPr lang="en-US" sz="2000" dirty="0"/>
              <a:t>Convenient way to help protect your family’s financial wellness</a:t>
            </a:r>
          </a:p>
          <a:p>
            <a:r>
              <a:rPr lang="en-US" sz="2000" dirty="0"/>
              <a:t>More cost-effective than buying coverage on the individual market</a:t>
            </a:r>
          </a:p>
          <a:p>
            <a:r>
              <a:rPr lang="en-US" sz="2000" dirty="0"/>
              <a:t>No health questions to answer or tests to take</a:t>
            </a:r>
            <a:r>
              <a:rPr lang="en-US" sz="2000" baseline="30000" dirty="0"/>
              <a:t>1</a:t>
            </a:r>
          </a:p>
          <a:p>
            <a:r>
              <a:rPr lang="en-US" sz="2000" dirty="0"/>
              <a:t>Convenient payroll deductions</a:t>
            </a:r>
          </a:p>
          <a:p>
            <a:r>
              <a:rPr lang="en-US" sz="2000" dirty="0"/>
              <a:t>No copays, coinsurance or deductibles to meet</a:t>
            </a:r>
          </a:p>
          <a:p>
            <a:r>
              <a:rPr lang="en-US" sz="2000" dirty="0"/>
              <a:t>Benefits are paid no matter what other coverage you have</a:t>
            </a:r>
          </a:p>
          <a:p>
            <a:pPr marL="0" indent="0">
              <a:buNone/>
            </a:pPr>
            <a:endParaRPr lang="en-US" sz="2000" dirty="0"/>
          </a:p>
        </p:txBody>
      </p:sp>
      <p:sp>
        <p:nvSpPr>
          <p:cNvPr id="2" name="Title 1">
            <a:extLst>
              <a:ext uri="{FF2B5EF4-FFF2-40B4-BE49-F238E27FC236}">
                <a16:creationId xmlns:a16="http://schemas.microsoft.com/office/drawing/2014/main" id="{44C9719C-7DE8-4347-941D-8F45B0C2C0FF}"/>
              </a:ext>
            </a:extLst>
          </p:cNvPr>
          <p:cNvSpPr>
            <a:spLocks noGrp="1"/>
          </p:cNvSpPr>
          <p:nvPr>
            <p:ph type="title"/>
          </p:nvPr>
        </p:nvSpPr>
        <p:spPr>
          <a:xfrm>
            <a:off x="336883" y="161045"/>
            <a:ext cx="11184924" cy="1325563"/>
          </a:xfrm>
        </p:spPr>
        <p:txBody>
          <a:bodyPr>
            <a:normAutofit/>
          </a:bodyPr>
          <a:lstStyle/>
          <a:p>
            <a:r>
              <a:rPr lang="en-US" sz="4000" dirty="0">
                <a:solidFill>
                  <a:srgbClr val="0079C1"/>
                </a:solidFill>
              </a:rPr>
              <a:t>Why enroll at work?</a:t>
            </a:r>
          </a:p>
        </p:txBody>
      </p:sp>
      <p:sp>
        <p:nvSpPr>
          <p:cNvPr id="6" name="Text Placeholder 5">
            <a:extLst>
              <a:ext uri="{FF2B5EF4-FFF2-40B4-BE49-F238E27FC236}">
                <a16:creationId xmlns:a16="http://schemas.microsoft.com/office/drawing/2014/main" id="{F558AF92-9620-4014-BF71-CAC69D303515}"/>
              </a:ext>
            </a:extLst>
          </p:cNvPr>
          <p:cNvSpPr>
            <a:spLocks noGrp="1"/>
          </p:cNvSpPr>
          <p:nvPr>
            <p:ph type="body" sz="quarter" idx="4294967295"/>
          </p:nvPr>
        </p:nvSpPr>
        <p:spPr>
          <a:xfrm>
            <a:off x="336883" y="6183399"/>
            <a:ext cx="8591550" cy="365919"/>
          </a:xfrm>
        </p:spPr>
        <p:txBody>
          <a:bodyPr>
            <a:normAutofit/>
          </a:bodyPr>
          <a:lstStyle/>
          <a:p>
            <a:pPr marL="0" indent="0">
              <a:buNone/>
            </a:pPr>
            <a:r>
              <a:rPr lang="en-US" sz="1000" baseline="30000" dirty="0">
                <a:solidFill>
                  <a:srgbClr val="7F7F7F"/>
                </a:solidFill>
              </a:rPr>
              <a:t>1</a:t>
            </a:r>
            <a:r>
              <a:rPr lang="en-US" sz="1000" dirty="0">
                <a:solidFill>
                  <a:srgbClr val="7F7F7F"/>
                </a:solidFill>
              </a:rPr>
              <a:t>If enrolling in group life and/or disability insurance during your initial eligibility period [up to the maximum guaranteed issue amount], evidence of insurability (EOI) may be required after the initial enrollment period.</a:t>
            </a:r>
          </a:p>
        </p:txBody>
      </p:sp>
      <p:sp>
        <p:nvSpPr>
          <p:cNvPr id="9" name="TextBox 8">
            <a:extLst>
              <a:ext uri="{FF2B5EF4-FFF2-40B4-BE49-F238E27FC236}">
                <a16:creationId xmlns:a16="http://schemas.microsoft.com/office/drawing/2014/main" id="{0B728FC0-C319-4739-AC7A-1BA159B37848}"/>
              </a:ext>
            </a:extLst>
          </p:cNvPr>
          <p:cNvSpPr txBox="1"/>
          <p:nvPr/>
        </p:nvSpPr>
        <p:spPr>
          <a:xfrm>
            <a:off x="9039290" y="1299469"/>
            <a:ext cx="2482517" cy="2185214"/>
          </a:xfrm>
          <a:prstGeom prst="roundRect">
            <a:avLst>
              <a:gd name="adj" fmla="val 0"/>
            </a:avLst>
          </a:prstGeom>
          <a:solidFill>
            <a:schemeClr val="bg1">
              <a:lumMod val="85000"/>
            </a:schemeClr>
          </a:solidFill>
        </p:spPr>
        <p:txBody>
          <a:bodyPr wrap="square" rtlCol="0">
            <a:spAutoFit/>
          </a:bodyPr>
          <a:lstStyle/>
          <a:p>
            <a:endParaRPr lang="en-US" sz="1000" dirty="0">
              <a:solidFill>
                <a:srgbClr val="0079C1"/>
              </a:solidFill>
              <a:latin typeface="Arial" panose="020B0604020202020204" pitchFamily="34" charset="0"/>
              <a:cs typeface="Arial" panose="020B0604020202020204" pitchFamily="34" charset="0"/>
            </a:endParaRPr>
          </a:p>
          <a:p>
            <a:r>
              <a:rPr lang="en-US" dirty="0">
                <a:solidFill>
                  <a:srgbClr val="0079C1"/>
                </a:solidFill>
                <a:latin typeface="Arial" panose="020B0604020202020204" pitchFamily="34" charset="0"/>
                <a:cs typeface="Arial" panose="020B0604020202020204" pitchFamily="34" charset="0"/>
              </a:rPr>
              <a:t>Once you enroll, your coverage starts:</a:t>
            </a:r>
          </a:p>
          <a:p>
            <a:endParaRPr lang="en-US" b="1" dirty="0">
              <a:solidFill>
                <a:srgbClr val="0079C1"/>
              </a:solidFill>
              <a:latin typeface="Arial" panose="020B0604020202020204" pitchFamily="34" charset="0"/>
              <a:cs typeface="Arial" panose="020B0604020202020204" pitchFamily="34" charset="0"/>
            </a:endParaRPr>
          </a:p>
          <a:p>
            <a:r>
              <a:rPr lang="en-US" b="1" dirty="0">
                <a:solidFill>
                  <a:srgbClr val="0079C1"/>
                </a:solidFill>
                <a:latin typeface="Arial" panose="020B0604020202020204" pitchFamily="34" charset="0"/>
                <a:cs typeface="Arial" panose="020B0604020202020204" pitchFamily="34" charset="0"/>
              </a:rPr>
              <a:t>7/1/2026</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9203046"/>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374B6E9-2C2E-895C-8B3C-5AF18CDB733B}"/>
              </a:ext>
            </a:extLst>
          </p:cNvPr>
          <p:cNvSpPr>
            <a:spLocks noGrp="1"/>
          </p:cNvSpPr>
          <p:nvPr>
            <p:ph type="body" sz="quarter" idx="11"/>
          </p:nvPr>
        </p:nvSpPr>
        <p:spPr/>
        <p:txBody>
          <a:bodyPr/>
          <a:lstStyle/>
          <a:p>
            <a:endParaRPr lang="en-US"/>
          </a:p>
        </p:txBody>
      </p:sp>
      <p:sp>
        <p:nvSpPr>
          <p:cNvPr id="13" name="Text Placeholder 12">
            <a:extLst>
              <a:ext uri="{FF2B5EF4-FFF2-40B4-BE49-F238E27FC236}">
                <a16:creationId xmlns:a16="http://schemas.microsoft.com/office/drawing/2014/main" id="{E2A98555-2D6A-8B3A-95B3-17DDAE5315BC}"/>
              </a:ext>
            </a:extLst>
          </p:cNvPr>
          <p:cNvSpPr>
            <a:spLocks noGrp="1"/>
          </p:cNvSpPr>
          <p:nvPr>
            <p:ph type="body" sz="quarter" idx="12"/>
          </p:nvPr>
        </p:nvSpPr>
        <p:spPr/>
        <p:txBody>
          <a:bodyPr/>
          <a:lstStyle/>
          <a:p>
            <a:endParaRPr lang="en-US"/>
          </a:p>
        </p:txBody>
      </p:sp>
      <p:sp>
        <p:nvSpPr>
          <p:cNvPr id="14" name="Text Placeholder 13">
            <a:extLst>
              <a:ext uri="{FF2B5EF4-FFF2-40B4-BE49-F238E27FC236}">
                <a16:creationId xmlns:a16="http://schemas.microsoft.com/office/drawing/2014/main" id="{C4C38D57-32E1-868A-AC2C-339B58FDA63A}"/>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026714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grass, child, boy&#10;&#10;Description automatically generated">
            <a:extLst>
              <a:ext uri="{FF2B5EF4-FFF2-40B4-BE49-F238E27FC236}">
                <a16:creationId xmlns:a16="http://schemas.microsoft.com/office/drawing/2014/main" id="{EBA405FF-C3EC-43CB-8F7C-BD3022AE5988}"/>
              </a:ext>
            </a:extLst>
          </p:cNvPr>
          <p:cNvPicPr>
            <a:picLocks noChangeAspect="1"/>
          </p:cNvPicPr>
          <p:nvPr/>
        </p:nvPicPr>
        <p:blipFill rotWithShape="1">
          <a:blip r:embed="rId3"/>
          <a:srcRect t="15720" b="39465"/>
          <a:stretch/>
        </p:blipFill>
        <p:spPr>
          <a:xfrm>
            <a:off x="17453" y="76199"/>
            <a:ext cx="12160297" cy="3629026"/>
          </a:xfrm>
          <a:prstGeom prst="rect">
            <a:avLst/>
          </a:prstGeom>
        </p:spPr>
      </p:pic>
      <p:sp>
        <p:nvSpPr>
          <p:cNvPr id="3" name="Title 2">
            <a:extLst>
              <a:ext uri="{FF2B5EF4-FFF2-40B4-BE49-F238E27FC236}">
                <a16:creationId xmlns:a16="http://schemas.microsoft.com/office/drawing/2014/main" id="{88F5A6C2-F8E3-4E73-A290-5D039BBCFFC9}"/>
              </a:ext>
            </a:extLst>
          </p:cNvPr>
          <p:cNvSpPr>
            <a:spLocks noGrp="1"/>
          </p:cNvSpPr>
          <p:nvPr>
            <p:ph type="title"/>
          </p:nvPr>
        </p:nvSpPr>
        <p:spPr>
          <a:xfrm>
            <a:off x="343994" y="3828806"/>
            <a:ext cx="10855239" cy="1276349"/>
          </a:xfrm>
        </p:spPr>
        <p:txBody>
          <a:bodyPr>
            <a:normAutofit/>
          </a:bodyPr>
          <a:lstStyle/>
          <a:p>
            <a:r>
              <a:rPr lang="en-US" sz="4000" dirty="0">
                <a:solidFill>
                  <a:srgbClr val="0079C1"/>
                </a:solidFill>
              </a:rPr>
              <a:t>Group Life Insurance</a:t>
            </a:r>
          </a:p>
        </p:txBody>
      </p:sp>
      <p:sp>
        <p:nvSpPr>
          <p:cNvPr id="12" name="Subtitle 2">
            <a:extLst>
              <a:ext uri="{FF2B5EF4-FFF2-40B4-BE49-F238E27FC236}">
                <a16:creationId xmlns:a16="http://schemas.microsoft.com/office/drawing/2014/main" id="{3BF0A8CC-95AC-4B52-B956-ECB9A1439265}"/>
              </a:ext>
            </a:extLst>
          </p:cNvPr>
          <p:cNvSpPr txBox="1">
            <a:spLocks/>
          </p:cNvSpPr>
          <p:nvPr/>
        </p:nvSpPr>
        <p:spPr>
          <a:xfrm>
            <a:off x="343994" y="5381139"/>
            <a:ext cx="9666279" cy="11012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ts val="2000"/>
              </a:lnSpc>
              <a:spcBef>
                <a:spcPts val="0"/>
              </a:spcBef>
              <a:buNone/>
            </a:pPr>
            <a:r>
              <a:rPr lang="en-US" sz="3000" dirty="0">
                <a:solidFill>
                  <a:srgbClr val="737373"/>
                </a:solidFill>
              </a:rPr>
              <a:t>Can your loved ones afford to lose your income?</a:t>
            </a:r>
          </a:p>
        </p:txBody>
      </p:sp>
    </p:spTree>
    <p:extLst>
      <p:ext uri="{BB962C8B-B14F-4D97-AF65-F5344CB8AC3E}">
        <p14:creationId xmlns:p14="http://schemas.microsoft.com/office/powerpoint/2010/main" val="653275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AD08F5-6305-4166-9F97-E7DC52AB74B6}"/>
              </a:ext>
            </a:extLst>
          </p:cNvPr>
          <p:cNvSpPr>
            <a:spLocks noGrp="1"/>
          </p:cNvSpPr>
          <p:nvPr>
            <p:ph idx="1"/>
          </p:nvPr>
        </p:nvSpPr>
        <p:spPr>
          <a:xfrm>
            <a:off x="492211" y="1831875"/>
            <a:ext cx="8470814" cy="4197691"/>
          </a:xfrm>
        </p:spPr>
        <p:txBody>
          <a:bodyPr>
            <a:normAutofit/>
          </a:bodyPr>
          <a:lstStyle/>
          <a:p>
            <a:pPr marL="0" indent="0">
              <a:lnSpc>
                <a:spcPct val="100000"/>
              </a:lnSpc>
              <a:spcAft>
                <a:spcPts val="600"/>
              </a:spcAft>
              <a:buNone/>
            </a:pPr>
            <a:r>
              <a:rPr lang="en-US" sz="2200" dirty="0"/>
              <a:t>If your family lost you as a provider, could they continue paying their financial obligations? </a:t>
            </a:r>
          </a:p>
        </p:txBody>
      </p:sp>
      <p:sp>
        <p:nvSpPr>
          <p:cNvPr id="2" name="Title 1">
            <a:extLst>
              <a:ext uri="{FF2B5EF4-FFF2-40B4-BE49-F238E27FC236}">
                <a16:creationId xmlns:a16="http://schemas.microsoft.com/office/drawing/2014/main" id="{BF6CE695-F000-40CA-9F41-8CEC572A796F}"/>
              </a:ext>
            </a:extLst>
          </p:cNvPr>
          <p:cNvSpPr>
            <a:spLocks noGrp="1"/>
          </p:cNvSpPr>
          <p:nvPr>
            <p:ph type="title"/>
          </p:nvPr>
        </p:nvSpPr>
        <p:spPr/>
        <p:txBody>
          <a:bodyPr>
            <a:normAutofit/>
          </a:bodyPr>
          <a:lstStyle/>
          <a:p>
            <a:r>
              <a:rPr lang="en-US" sz="4000" dirty="0">
                <a:solidFill>
                  <a:srgbClr val="0079C1"/>
                </a:solidFill>
              </a:rPr>
              <a:t>Protection for your family’s financial future</a:t>
            </a:r>
          </a:p>
        </p:txBody>
      </p:sp>
      <p:sp>
        <p:nvSpPr>
          <p:cNvPr id="6" name="Text Placeholder 5">
            <a:extLst>
              <a:ext uri="{FF2B5EF4-FFF2-40B4-BE49-F238E27FC236}">
                <a16:creationId xmlns:a16="http://schemas.microsoft.com/office/drawing/2014/main" id="{0326F8B4-844C-4403-8344-357E13E74B0A}"/>
              </a:ext>
            </a:extLst>
          </p:cNvPr>
          <p:cNvSpPr>
            <a:spLocks noGrp="1"/>
          </p:cNvSpPr>
          <p:nvPr>
            <p:ph type="body" sz="quarter" idx="4294967295"/>
          </p:nvPr>
        </p:nvSpPr>
        <p:spPr>
          <a:xfrm>
            <a:off x="492211" y="6181520"/>
            <a:ext cx="8264525" cy="230187"/>
          </a:xfrm>
        </p:spPr>
        <p:txBody>
          <a:bodyPr>
            <a:normAutofit/>
          </a:bodyPr>
          <a:lstStyle/>
          <a:p>
            <a:pPr marL="0" indent="0">
              <a:buNone/>
            </a:pPr>
            <a:r>
              <a:rPr lang="en-US" sz="1000" baseline="30000" dirty="0">
                <a:solidFill>
                  <a:srgbClr val="737373"/>
                </a:solidFill>
              </a:rPr>
              <a:t>1</a:t>
            </a:r>
            <a:r>
              <a:rPr lang="en-US" sz="1000" dirty="0">
                <a:solidFill>
                  <a:srgbClr val="737373"/>
                </a:solidFill>
              </a:rPr>
              <a:t>“Life Insurance, Data and Industry Trends 2023,” </a:t>
            </a:r>
            <a:r>
              <a:rPr lang="en-US" sz="1000" dirty="0" err="1">
                <a:solidFill>
                  <a:srgbClr val="737373"/>
                </a:solidFill>
              </a:rPr>
              <a:t>Atidot</a:t>
            </a:r>
            <a:r>
              <a:rPr lang="en-US" sz="1000" dirty="0">
                <a:solidFill>
                  <a:srgbClr val="737373"/>
                </a:solidFill>
              </a:rPr>
              <a:t>, January 2023.</a:t>
            </a:r>
          </a:p>
        </p:txBody>
      </p:sp>
      <p:sp>
        <p:nvSpPr>
          <p:cNvPr id="15" name="TextBox 14">
            <a:extLst>
              <a:ext uri="{FF2B5EF4-FFF2-40B4-BE49-F238E27FC236}">
                <a16:creationId xmlns:a16="http://schemas.microsoft.com/office/drawing/2014/main" id="{9677E0FF-9E70-4AFD-A227-35E8FD54CDEC}"/>
              </a:ext>
            </a:extLst>
          </p:cNvPr>
          <p:cNvSpPr txBox="1"/>
          <p:nvPr/>
        </p:nvSpPr>
        <p:spPr>
          <a:xfrm>
            <a:off x="679223" y="4832454"/>
            <a:ext cx="1452708" cy="369332"/>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Mortgage</a:t>
            </a:r>
          </a:p>
        </p:txBody>
      </p:sp>
      <p:sp>
        <p:nvSpPr>
          <p:cNvPr id="16" name="TextBox 15">
            <a:extLst>
              <a:ext uri="{FF2B5EF4-FFF2-40B4-BE49-F238E27FC236}">
                <a16:creationId xmlns:a16="http://schemas.microsoft.com/office/drawing/2014/main" id="{6EE51E8B-D3C4-4D42-ABFC-48176FFA0C7A}"/>
              </a:ext>
            </a:extLst>
          </p:cNvPr>
          <p:cNvSpPr txBox="1"/>
          <p:nvPr/>
        </p:nvSpPr>
        <p:spPr>
          <a:xfrm>
            <a:off x="3263361" y="4784325"/>
            <a:ext cx="1813114" cy="369332"/>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Car payments</a:t>
            </a:r>
          </a:p>
        </p:txBody>
      </p:sp>
      <p:sp>
        <p:nvSpPr>
          <p:cNvPr id="17" name="TextBox 16">
            <a:extLst>
              <a:ext uri="{FF2B5EF4-FFF2-40B4-BE49-F238E27FC236}">
                <a16:creationId xmlns:a16="http://schemas.microsoft.com/office/drawing/2014/main" id="{BBBECFE1-464F-457D-9316-8246D9E30E07}"/>
              </a:ext>
            </a:extLst>
          </p:cNvPr>
          <p:cNvSpPr txBox="1"/>
          <p:nvPr/>
        </p:nvSpPr>
        <p:spPr>
          <a:xfrm>
            <a:off x="5848587" y="4802813"/>
            <a:ext cx="2228854"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College tuition</a:t>
            </a:r>
          </a:p>
        </p:txBody>
      </p:sp>
      <p:sp>
        <p:nvSpPr>
          <p:cNvPr id="18" name="Content Placeholder 2">
            <a:extLst>
              <a:ext uri="{FF2B5EF4-FFF2-40B4-BE49-F238E27FC236}">
                <a16:creationId xmlns:a16="http://schemas.microsoft.com/office/drawing/2014/main" id="{72493916-45F7-4FDC-92FE-694993E3804C}"/>
              </a:ext>
            </a:extLst>
          </p:cNvPr>
          <p:cNvSpPr txBox="1">
            <a:spLocks/>
          </p:cNvSpPr>
          <p:nvPr/>
        </p:nvSpPr>
        <p:spPr>
          <a:xfrm>
            <a:off x="9087872" y="1839101"/>
            <a:ext cx="2524125" cy="2227238"/>
          </a:xfrm>
          <a:prstGeom prst="roundRect">
            <a:avLst>
              <a:gd name="adj" fmla="val 0"/>
            </a:avLst>
          </a:prstGeom>
          <a:solidFill>
            <a:schemeClr val="bg1">
              <a:lumMod val="95000"/>
            </a:schemeClr>
          </a:solidFill>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en-US" sz="500" b="1" u="sng" dirty="0">
              <a:solidFill>
                <a:srgbClr val="0079C1"/>
              </a:solidFill>
            </a:endParaRPr>
          </a:p>
          <a:p>
            <a:pPr marL="0" indent="0" algn="ctr">
              <a:buFont typeface="Arial"/>
              <a:buNone/>
            </a:pPr>
            <a:r>
              <a:rPr lang="en-US" sz="1800" b="1" dirty="0">
                <a:solidFill>
                  <a:srgbClr val="0079C1"/>
                </a:solidFill>
              </a:rPr>
              <a:t>Did you know?</a:t>
            </a:r>
            <a:endParaRPr lang="en-US" sz="1800" b="1" baseline="30000" dirty="0">
              <a:solidFill>
                <a:srgbClr val="0079C1"/>
              </a:solidFill>
            </a:endParaRPr>
          </a:p>
          <a:p>
            <a:pPr marL="0" indent="0" algn="ctr">
              <a:lnSpc>
                <a:spcPct val="110000"/>
              </a:lnSpc>
              <a:buFont typeface="Arial"/>
              <a:buNone/>
            </a:pPr>
            <a:r>
              <a:rPr lang="en-US" sz="1800" dirty="0">
                <a:solidFill>
                  <a:srgbClr val="0079C1"/>
                </a:solidFill>
              </a:rPr>
              <a:t>A recent study found that 44% of American households would encounter significant financial difficulties if they lost the primary wage earner in the family.</a:t>
            </a:r>
            <a:r>
              <a:rPr lang="en-US" sz="1800" baseline="30000" dirty="0">
                <a:solidFill>
                  <a:srgbClr val="0079C1"/>
                </a:solidFill>
              </a:rPr>
              <a:t>1</a:t>
            </a:r>
          </a:p>
          <a:p>
            <a:pPr marL="0" indent="0">
              <a:buFont typeface="Arial"/>
              <a:buNone/>
            </a:pPr>
            <a:endParaRPr lang="en-US" sz="1800" baseline="30000" dirty="0">
              <a:solidFill>
                <a:srgbClr val="0079C1"/>
              </a:solidFill>
            </a:endParaRPr>
          </a:p>
        </p:txBody>
      </p:sp>
      <p:pic>
        <p:nvPicPr>
          <p:cNvPr id="7" name="Graphic 6">
            <a:extLst>
              <a:ext uri="{FF2B5EF4-FFF2-40B4-BE49-F238E27FC236}">
                <a16:creationId xmlns:a16="http://schemas.microsoft.com/office/drawing/2014/main" id="{AC7E42D7-0BDA-70AA-F519-BF6520591810}"/>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3278810" y="3359031"/>
            <a:ext cx="1813114" cy="1813114"/>
          </a:xfrm>
          <a:prstGeom prst="rect">
            <a:avLst/>
          </a:prstGeom>
        </p:spPr>
      </p:pic>
      <p:pic>
        <p:nvPicPr>
          <p:cNvPr id="13" name="Graphic 12">
            <a:extLst>
              <a:ext uri="{FF2B5EF4-FFF2-40B4-BE49-F238E27FC236}">
                <a16:creationId xmlns:a16="http://schemas.microsoft.com/office/drawing/2014/main" id="{C973B024-CAF4-2BF3-4CFB-9956F2C5EC25}"/>
              </a:ext>
            </a:extLst>
          </p:cNvPr>
          <p:cNvPicPr>
            <a:picLocks noChangeAspect="1"/>
          </p:cNvPicPr>
          <p:nvPr/>
        </p:nvPicPr>
        <p:blipFill>
          <a:blip r:embed="rId4"/>
          <a:srcRect/>
          <a:stretch/>
        </p:blipFill>
        <p:spPr>
          <a:xfrm>
            <a:off x="551868" y="3177134"/>
            <a:ext cx="1707417" cy="1707417"/>
          </a:xfrm>
          <a:prstGeom prst="rect">
            <a:avLst/>
          </a:prstGeom>
        </p:spPr>
      </p:pic>
      <p:pic>
        <p:nvPicPr>
          <p:cNvPr id="20" name="Graphic 19">
            <a:extLst>
              <a:ext uri="{FF2B5EF4-FFF2-40B4-BE49-F238E27FC236}">
                <a16:creationId xmlns:a16="http://schemas.microsoft.com/office/drawing/2014/main" id="{B665EDF8-8319-683B-BA20-076375A110BF}"/>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6111449" y="3226135"/>
            <a:ext cx="1710410" cy="1710410"/>
          </a:xfrm>
          <a:prstGeom prst="rect">
            <a:avLst/>
          </a:prstGeom>
        </p:spPr>
      </p:pic>
    </p:spTree>
    <p:extLst>
      <p:ext uri="{BB962C8B-B14F-4D97-AF65-F5344CB8AC3E}">
        <p14:creationId xmlns:p14="http://schemas.microsoft.com/office/powerpoint/2010/main" val="1858176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2">
            <a:extLst>
              <a:ext uri="{FF2B5EF4-FFF2-40B4-BE49-F238E27FC236}">
                <a16:creationId xmlns:a16="http://schemas.microsoft.com/office/drawing/2014/main" id="{FF3DFFEC-A07A-42DD-B409-C024CB5157DF}"/>
              </a:ext>
            </a:extLst>
          </p:cNvPr>
          <p:cNvGraphicFramePr>
            <a:graphicFrameLocks noGrp="1"/>
          </p:cNvGraphicFramePr>
          <p:nvPr>
            <p:ph idx="1"/>
            <p:extLst>
              <p:ext uri="{D42A27DB-BD31-4B8C-83A1-F6EECF244321}">
                <p14:modId xmlns:p14="http://schemas.microsoft.com/office/powerpoint/2010/main" val="4258086405"/>
              </p:ext>
            </p:extLst>
          </p:nvPr>
        </p:nvGraphicFramePr>
        <p:xfrm>
          <a:off x="646995" y="2230351"/>
          <a:ext cx="10243512" cy="2194830"/>
        </p:xfrm>
        <a:graphic>
          <a:graphicData uri="http://schemas.openxmlformats.org/drawingml/2006/table">
            <a:tbl>
              <a:tblPr firstRow="1" bandRow="1">
                <a:tableStyleId>{5C22544A-7EE6-4342-B048-85BDC9FD1C3A}</a:tableStyleId>
              </a:tblPr>
              <a:tblGrid>
                <a:gridCol w="1872241">
                  <a:extLst>
                    <a:ext uri="{9D8B030D-6E8A-4147-A177-3AD203B41FA5}">
                      <a16:colId xmlns:a16="http://schemas.microsoft.com/office/drawing/2014/main" val="1240118094"/>
                    </a:ext>
                  </a:extLst>
                </a:gridCol>
                <a:gridCol w="6228868">
                  <a:extLst>
                    <a:ext uri="{9D8B030D-6E8A-4147-A177-3AD203B41FA5}">
                      <a16:colId xmlns:a16="http://schemas.microsoft.com/office/drawing/2014/main" val="1742445742"/>
                    </a:ext>
                  </a:extLst>
                </a:gridCol>
                <a:gridCol w="2142403">
                  <a:extLst>
                    <a:ext uri="{9D8B030D-6E8A-4147-A177-3AD203B41FA5}">
                      <a16:colId xmlns:a16="http://schemas.microsoft.com/office/drawing/2014/main" val="273032197"/>
                    </a:ext>
                  </a:extLst>
                </a:gridCol>
              </a:tblGrid>
              <a:tr h="613732">
                <a:tc>
                  <a:txBody>
                    <a:bodyPr/>
                    <a:lstStyle/>
                    <a:p>
                      <a:endParaRPr lang="en-US" sz="160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Benefit amount</a:t>
                      </a:r>
                    </a:p>
                  </a:txBody>
                  <a:tcPr/>
                </a:tc>
                <a:tc>
                  <a:txBody>
                    <a:bodyPr/>
                    <a:lstStyle/>
                    <a:p>
                      <a:r>
                        <a:rPr lang="en-US" sz="1600">
                          <a:latin typeface="Arial" panose="020B0604020202020204" pitchFamily="34" charset="0"/>
                          <a:cs typeface="Arial" panose="020B0604020202020204" pitchFamily="34" charset="0"/>
                        </a:rPr>
                        <a:t>[Option to keep benefits if you leave the company]</a:t>
                      </a:r>
                    </a:p>
                  </a:txBody>
                  <a:tcPr/>
                </a:tc>
                <a:extLst>
                  <a:ext uri="{0D108BD9-81ED-4DB2-BD59-A6C34878D82A}">
                    <a16:rowId xmlns:a16="http://schemas.microsoft.com/office/drawing/2014/main" val="162326628"/>
                  </a:ext>
                </a:extLst>
              </a:tr>
              <a:tr h="685935">
                <a:tc>
                  <a:txBody>
                    <a:bodyPr/>
                    <a:lstStyle/>
                    <a:p>
                      <a:r>
                        <a:rPr lang="en-US" sz="1600">
                          <a:latin typeface="Arial" panose="020B0604020202020204" pitchFamily="34" charset="0"/>
                          <a:cs typeface="Arial" panose="020B0604020202020204" pitchFamily="34" charset="0"/>
                        </a:rPr>
                        <a:t>Life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2 x annual earnings, up to 650,000 </a:t>
                      </a: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47459896"/>
                  </a:ext>
                </a:extLst>
              </a:tr>
              <a:tr h="685935">
                <a:tc>
                  <a:txBody>
                    <a:bodyPr/>
                    <a:lstStyle/>
                    <a:p>
                      <a:r>
                        <a:rPr lang="en-US" sz="1600">
                          <a:latin typeface="Arial" panose="020B0604020202020204" pitchFamily="34" charset="0"/>
                          <a:cs typeface="Arial" panose="020B0604020202020204" pitchFamily="34" charset="0"/>
                        </a:rPr>
                        <a:t>AD&amp;D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2 x annual earnings, up to $650,000</a:t>
                      </a:r>
                    </a:p>
                  </a:txBody>
                  <a:tcPr/>
                </a:tc>
                <a:tc>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74343194"/>
                  </a:ext>
                </a:extLst>
              </a:tr>
            </a:tbl>
          </a:graphicData>
        </a:graphic>
      </p:graphicFrame>
      <p:sp>
        <p:nvSpPr>
          <p:cNvPr id="2" name="Title 1">
            <a:extLst>
              <a:ext uri="{FF2B5EF4-FFF2-40B4-BE49-F238E27FC236}">
                <a16:creationId xmlns:a16="http://schemas.microsoft.com/office/drawing/2014/main" id="{BF6CE695-F000-40CA-9F41-8CEC572A796F}"/>
              </a:ext>
            </a:extLst>
          </p:cNvPr>
          <p:cNvSpPr>
            <a:spLocks noGrp="1"/>
          </p:cNvSpPr>
          <p:nvPr>
            <p:ph type="title"/>
          </p:nvPr>
        </p:nvSpPr>
        <p:spPr>
          <a:xfrm>
            <a:off x="320570" y="71292"/>
            <a:ext cx="11184924" cy="1325563"/>
          </a:xfrm>
        </p:spPr>
        <p:txBody>
          <a:bodyPr>
            <a:normAutofit/>
          </a:bodyPr>
          <a:lstStyle/>
          <a:p>
            <a:r>
              <a:rPr lang="en-US" dirty="0">
                <a:solidFill>
                  <a:srgbClr val="0079C1"/>
                </a:solidFill>
              </a:rPr>
              <a:t>Basic group life and AD&amp;D insurance</a:t>
            </a:r>
          </a:p>
        </p:txBody>
      </p:sp>
      <p:pic>
        <p:nvPicPr>
          <p:cNvPr id="15" name="Graphic 14" descr="Checkmark">
            <a:extLst>
              <a:ext uri="{FF2B5EF4-FFF2-40B4-BE49-F238E27FC236}">
                <a16:creationId xmlns:a16="http://schemas.microsoft.com/office/drawing/2014/main" id="{E19D145E-CF66-400C-B3F9-279E48D0FAF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800461" y="3142896"/>
            <a:ext cx="369742" cy="369740"/>
          </a:xfrm>
          <a:prstGeom prst="rect">
            <a:avLst/>
          </a:prstGeom>
        </p:spPr>
      </p:pic>
      <p:sp>
        <p:nvSpPr>
          <p:cNvPr id="19" name="Rectangle 18">
            <a:extLst>
              <a:ext uri="{FF2B5EF4-FFF2-40B4-BE49-F238E27FC236}">
                <a16:creationId xmlns:a16="http://schemas.microsoft.com/office/drawing/2014/main" id="{BA4EF746-6E87-4027-875E-DE6F301373FF}"/>
              </a:ext>
            </a:extLst>
          </p:cNvPr>
          <p:cNvSpPr/>
          <p:nvPr/>
        </p:nvSpPr>
        <p:spPr>
          <a:xfrm>
            <a:off x="558505" y="4673658"/>
            <a:ext cx="10858499" cy="2308324"/>
          </a:xfrm>
          <a:prstGeom prst="rect">
            <a:avLst/>
          </a:prstGeom>
        </p:spPr>
        <p:txBody>
          <a:bodyPr wrap="square" numCol="2">
            <a:spAutoFit/>
          </a:bodyPr>
          <a:lstStyle/>
          <a:p>
            <a:r>
              <a:rPr lang="en-US" sz="1600" b="1" dirty="0">
                <a:solidFill>
                  <a:schemeClr val="tx2"/>
                </a:solidFill>
                <a:latin typeface="Arial" panose="020B0604020202020204" pitchFamily="34" charset="0"/>
                <a:cs typeface="Arial" panose="020B0604020202020204" pitchFamily="34" charset="0"/>
              </a:rPr>
              <a:t>Age Reductions – </a:t>
            </a:r>
          </a:p>
          <a:p>
            <a:pPr lvl="1"/>
            <a:r>
              <a:rPr lang="en-US" sz="1600" dirty="0">
                <a:solidFill>
                  <a:schemeClr val="tx2"/>
                </a:solidFill>
                <a:latin typeface="Arial" panose="020B0604020202020204" pitchFamily="34" charset="0"/>
              </a:rPr>
              <a:t>Reduced to 65% at age 65</a:t>
            </a:r>
          </a:p>
          <a:p>
            <a:pPr lvl="1"/>
            <a:r>
              <a:rPr lang="en-US" sz="1600" dirty="0">
                <a:solidFill>
                  <a:schemeClr val="tx2"/>
                </a:solidFill>
                <a:latin typeface="Arial" panose="020B0604020202020204" pitchFamily="34" charset="0"/>
              </a:rPr>
              <a:t>Reduced to 50% at age 70</a:t>
            </a:r>
          </a:p>
          <a:p>
            <a:pPr marL="0" lvl="1" indent="0">
              <a:buNone/>
            </a:pPr>
            <a:endParaRPr lang="en-US" sz="1600" b="1" dirty="0">
              <a:solidFill>
                <a:schemeClr val="tx2"/>
              </a:solidFill>
              <a:latin typeface="Arial" panose="020B0604020202020204" pitchFamily="34" charset="0"/>
            </a:endParaRPr>
          </a:p>
          <a:p>
            <a:pPr marL="0" lvl="1" indent="0">
              <a:buNone/>
            </a:pPr>
            <a:endParaRPr lang="en-US" sz="1600" b="1" dirty="0">
              <a:solidFill>
                <a:schemeClr val="tx2"/>
              </a:solidFill>
              <a:latin typeface="Arial" panose="020B0604020202020204" pitchFamily="34" charset="0"/>
            </a:endParaRPr>
          </a:p>
          <a:p>
            <a:pPr marL="0" lvl="1" indent="0">
              <a:buNone/>
            </a:pPr>
            <a:endParaRPr lang="en-US" sz="1600" b="1" dirty="0">
              <a:solidFill>
                <a:schemeClr val="tx2"/>
              </a:solidFill>
              <a:latin typeface="Arial" panose="020B0604020202020204" pitchFamily="34" charset="0"/>
            </a:endParaRPr>
          </a:p>
          <a:p>
            <a:pPr marL="0" lvl="1" indent="0">
              <a:buNone/>
            </a:pPr>
            <a:endParaRPr lang="en-US" sz="1600" b="1" dirty="0">
              <a:solidFill>
                <a:schemeClr val="tx2"/>
              </a:solidFill>
              <a:latin typeface="Arial" panose="020B0604020202020204" pitchFamily="34" charset="0"/>
            </a:endParaRPr>
          </a:p>
          <a:p>
            <a:pPr marL="0" lvl="1" indent="0">
              <a:buNone/>
            </a:pPr>
            <a:endParaRPr lang="en-US" sz="1600" b="1" dirty="0">
              <a:solidFill>
                <a:schemeClr val="tx2"/>
              </a:solidFill>
              <a:latin typeface="Arial" panose="020B0604020202020204" pitchFamily="34" charset="0"/>
            </a:endParaRPr>
          </a:p>
          <a:p>
            <a:pPr marL="0" lvl="1" indent="0">
              <a:buNone/>
            </a:pPr>
            <a:endParaRPr lang="en-US" sz="1600" b="1" dirty="0">
              <a:solidFill>
                <a:schemeClr val="tx2"/>
              </a:solidFill>
              <a:latin typeface="Arial" panose="020B0604020202020204" pitchFamily="34" charset="0"/>
            </a:endParaRPr>
          </a:p>
          <a:p>
            <a:pPr marL="0" lvl="1" indent="0">
              <a:buNone/>
            </a:pPr>
            <a:r>
              <a:rPr lang="en-US" sz="1600" b="1" dirty="0">
                <a:solidFill>
                  <a:schemeClr val="tx2"/>
                </a:solidFill>
                <a:latin typeface="Arial" panose="020B0604020202020204" pitchFamily="34" charset="0"/>
              </a:rPr>
              <a:t>Additional Benefits with AD&amp;D</a:t>
            </a:r>
          </a:p>
          <a:p>
            <a:pPr marL="800100" lvl="2" indent="-342900"/>
            <a:r>
              <a:rPr lang="en-US" sz="1600" dirty="0">
                <a:solidFill>
                  <a:schemeClr val="tx2"/>
                </a:solidFill>
                <a:latin typeface="Arial" panose="020B0604020202020204" pitchFamily="34" charset="0"/>
              </a:rPr>
              <a:t>Common Carrier – 100%</a:t>
            </a:r>
          </a:p>
          <a:p>
            <a:pPr marL="800100" lvl="2" indent="-342900"/>
            <a:r>
              <a:rPr lang="en-US" sz="1600" dirty="0">
                <a:solidFill>
                  <a:schemeClr val="tx2"/>
                </a:solidFill>
                <a:latin typeface="Arial" panose="020B0604020202020204" pitchFamily="34" charset="0"/>
              </a:rPr>
              <a:t>Seatbelt – 10%</a:t>
            </a:r>
          </a:p>
          <a:p>
            <a:pPr marL="800100" lvl="2" indent="-342900"/>
            <a:r>
              <a:rPr lang="en-US" sz="1600" dirty="0">
                <a:solidFill>
                  <a:schemeClr val="tx2"/>
                </a:solidFill>
                <a:latin typeface="Arial" panose="020B0604020202020204" pitchFamily="34" charset="0"/>
              </a:rPr>
              <a:t>Airbag – 5%</a:t>
            </a:r>
          </a:p>
        </p:txBody>
      </p:sp>
      <p:sp>
        <p:nvSpPr>
          <p:cNvPr id="20" name="Title 7">
            <a:extLst>
              <a:ext uri="{FF2B5EF4-FFF2-40B4-BE49-F238E27FC236}">
                <a16:creationId xmlns:a16="http://schemas.microsoft.com/office/drawing/2014/main" id="{B70CA0DA-E0C4-4BAC-BC87-B91114E57B68}"/>
              </a:ext>
            </a:extLst>
          </p:cNvPr>
          <p:cNvSpPr txBox="1">
            <a:spLocks/>
          </p:cNvSpPr>
          <p:nvPr/>
        </p:nvSpPr>
        <p:spPr>
          <a:xfrm>
            <a:off x="399611" y="1690688"/>
            <a:ext cx="8268101" cy="39528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000" b="1" i="0" kern="1200">
                <a:solidFill>
                  <a:srgbClr val="0079C1"/>
                </a:solidFill>
                <a:latin typeface="Arial" panose="020B0604020202020204" pitchFamily="34" charset="0"/>
                <a:ea typeface="+mj-ea"/>
                <a:cs typeface="Arial" panose="020B0604020202020204" pitchFamily="34" charset="0"/>
              </a:defRPr>
            </a:lvl1pPr>
          </a:lstStyle>
          <a:p>
            <a:r>
              <a:rPr lang="en-US" sz="2400" dirty="0">
                <a:solidFill>
                  <a:srgbClr val="737373"/>
                </a:solidFill>
              </a:rPr>
              <a:t>Your basic life benefits: Employer Paid</a:t>
            </a:r>
          </a:p>
        </p:txBody>
      </p:sp>
      <p:sp>
        <p:nvSpPr>
          <p:cNvPr id="3" name="TextBox 2">
            <a:extLst>
              <a:ext uri="{FF2B5EF4-FFF2-40B4-BE49-F238E27FC236}">
                <a16:creationId xmlns:a16="http://schemas.microsoft.com/office/drawing/2014/main" id="{736F65B7-6821-58DC-21F4-81B57FB53EA9}"/>
              </a:ext>
            </a:extLst>
          </p:cNvPr>
          <p:cNvSpPr txBox="1"/>
          <p:nvPr/>
        </p:nvSpPr>
        <p:spPr>
          <a:xfrm>
            <a:off x="483482" y="6512337"/>
            <a:ext cx="6794396" cy="246221"/>
          </a:xfrm>
          <a:prstGeom prst="rect">
            <a:avLst/>
          </a:prstGeom>
          <a:noFill/>
        </p:spPr>
        <p:txBody>
          <a:bodyPr wrap="square" rtlCol="0">
            <a:spAutoFit/>
          </a:bodyPr>
          <a:lstStyle/>
          <a:p>
            <a:r>
              <a:rPr lang="en-US" sz="1000" b="0" i="0" baseline="30000" dirty="0">
                <a:solidFill>
                  <a:srgbClr val="222222"/>
                </a:solidFill>
                <a:effectLst/>
                <a:latin typeface="+mj-lt"/>
              </a:rPr>
              <a:t>1 </a:t>
            </a:r>
            <a:r>
              <a:rPr lang="en-US" sz="1000" b="0" i="0" dirty="0">
                <a:solidFill>
                  <a:srgbClr val="222222"/>
                </a:solidFill>
                <a:effectLst/>
                <a:latin typeface="+mj-lt"/>
              </a:rPr>
              <a:t>Coverage for children is not subject to evidence of insurability and is always fully guaranteed issue.</a:t>
            </a:r>
            <a:endParaRPr lang="en-US" sz="1000" dirty="0">
              <a:latin typeface="+mj-lt"/>
            </a:endParaRPr>
          </a:p>
        </p:txBody>
      </p:sp>
    </p:spTree>
    <p:extLst>
      <p:ext uri="{BB962C8B-B14F-4D97-AF65-F5344CB8AC3E}">
        <p14:creationId xmlns:p14="http://schemas.microsoft.com/office/powerpoint/2010/main" val="3075906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12">
            <a:extLst>
              <a:ext uri="{FF2B5EF4-FFF2-40B4-BE49-F238E27FC236}">
                <a16:creationId xmlns:a16="http://schemas.microsoft.com/office/drawing/2014/main" id="{7E99429F-08D3-4E43-B796-7E296573D6C4}"/>
              </a:ext>
            </a:extLst>
          </p:cNvPr>
          <p:cNvGraphicFramePr>
            <a:graphicFrameLocks noGrp="1"/>
          </p:cNvGraphicFramePr>
          <p:nvPr>
            <p:ph idx="1"/>
            <p:extLst>
              <p:ext uri="{D42A27DB-BD31-4B8C-83A1-F6EECF244321}">
                <p14:modId xmlns:p14="http://schemas.microsoft.com/office/powerpoint/2010/main" val="2351457583"/>
              </p:ext>
            </p:extLst>
          </p:nvPr>
        </p:nvGraphicFramePr>
        <p:xfrm>
          <a:off x="503238" y="2174875"/>
          <a:ext cx="11185523" cy="2259652"/>
        </p:xfrm>
        <a:graphic>
          <a:graphicData uri="http://schemas.openxmlformats.org/drawingml/2006/table">
            <a:tbl>
              <a:tblPr firstRow="1" bandRow="1">
                <a:tableStyleId>{5C22544A-7EE6-4342-B048-85BDC9FD1C3A}</a:tableStyleId>
              </a:tblPr>
              <a:tblGrid>
                <a:gridCol w="1553256">
                  <a:extLst>
                    <a:ext uri="{9D8B030D-6E8A-4147-A177-3AD203B41FA5}">
                      <a16:colId xmlns:a16="http://schemas.microsoft.com/office/drawing/2014/main" val="1240118094"/>
                    </a:ext>
                  </a:extLst>
                </a:gridCol>
                <a:gridCol w="1752593">
                  <a:extLst>
                    <a:ext uri="{9D8B030D-6E8A-4147-A177-3AD203B41FA5}">
                      <a16:colId xmlns:a16="http://schemas.microsoft.com/office/drawing/2014/main" val="1742445742"/>
                    </a:ext>
                  </a:extLst>
                </a:gridCol>
                <a:gridCol w="2638114">
                  <a:extLst>
                    <a:ext uri="{9D8B030D-6E8A-4147-A177-3AD203B41FA5}">
                      <a16:colId xmlns:a16="http://schemas.microsoft.com/office/drawing/2014/main" val="2787381855"/>
                    </a:ext>
                  </a:extLst>
                </a:gridCol>
                <a:gridCol w="2425957">
                  <a:extLst>
                    <a:ext uri="{9D8B030D-6E8A-4147-A177-3AD203B41FA5}">
                      <a16:colId xmlns:a16="http://schemas.microsoft.com/office/drawing/2014/main" val="582224370"/>
                    </a:ext>
                  </a:extLst>
                </a:gridCol>
                <a:gridCol w="2815603">
                  <a:extLst>
                    <a:ext uri="{9D8B030D-6E8A-4147-A177-3AD203B41FA5}">
                      <a16:colId xmlns:a16="http://schemas.microsoft.com/office/drawing/2014/main" val="273032197"/>
                    </a:ext>
                  </a:extLst>
                </a:gridCol>
              </a:tblGrid>
              <a:tr h="613732">
                <a:tc>
                  <a:txBody>
                    <a:bodyPr/>
                    <a:lstStyle/>
                    <a:p>
                      <a:endParaRPr lang="en-US" sz="1600">
                        <a:latin typeface="Arial" panose="020B0604020202020204" pitchFamily="34" charset="0"/>
                        <a:cs typeface="Arial" panose="020B0604020202020204" pitchFamily="34" charset="0"/>
                      </a:endParaRPr>
                    </a:p>
                  </a:txBody>
                  <a:tcPr/>
                </a:tc>
                <a:tc>
                  <a:txBody>
                    <a:bodyPr/>
                    <a:lstStyle/>
                    <a:p>
                      <a:r>
                        <a:rPr lang="en-US" sz="1600" dirty="0">
                          <a:latin typeface="Arial" panose="020B0604020202020204" pitchFamily="34" charset="0"/>
                          <a:cs typeface="Arial" panose="020B0604020202020204" pitchFamily="34" charset="0"/>
                        </a:rPr>
                        <a:t>Benefit amounts</a:t>
                      </a:r>
                    </a:p>
                  </a:txBody>
                  <a:tcPr/>
                </a:tc>
                <a:tc>
                  <a:txBody>
                    <a:bodyPr/>
                    <a:lstStyle/>
                    <a:p>
                      <a:r>
                        <a:rPr lang="en-US" sz="1600" dirty="0">
                          <a:latin typeface="Arial" panose="020B0604020202020204" pitchFamily="34" charset="0"/>
                          <a:cs typeface="Arial" panose="020B0604020202020204" pitchFamily="34" charset="0"/>
                        </a:rPr>
                        <a:t>Maximum benefit</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amount</a:t>
                      </a:r>
                    </a:p>
                  </a:txBody>
                  <a:tcPr/>
                </a:tc>
                <a:tc>
                  <a:txBody>
                    <a:bodyPr/>
                    <a:lstStyle/>
                    <a:p>
                      <a:r>
                        <a:rPr lang="en-US" sz="1600" dirty="0">
                          <a:latin typeface="Arial" panose="020B0604020202020204" pitchFamily="34" charset="0"/>
                          <a:cs typeface="Arial" panose="020B0604020202020204" pitchFamily="34" charset="0"/>
                        </a:rPr>
                        <a:t>Guaranteed issue amount</a:t>
                      </a:r>
                    </a:p>
                  </a:txBody>
                  <a:tcPr/>
                </a:tc>
                <a:tc>
                  <a:txBody>
                    <a:bodyPr/>
                    <a:lstStyle/>
                    <a:p>
                      <a:r>
                        <a:rPr lang="en-US" sz="1600" dirty="0">
                          <a:latin typeface="Arial" panose="020B0604020202020204" pitchFamily="34" charset="0"/>
                          <a:cs typeface="Arial" panose="020B0604020202020204" pitchFamily="34" charset="0"/>
                        </a:rPr>
                        <a:t>[Option to keep benefits if you leave the company]</a:t>
                      </a:r>
                    </a:p>
                  </a:txBody>
                  <a:tcPr/>
                </a:tc>
                <a:extLst>
                  <a:ext uri="{0D108BD9-81ED-4DB2-BD59-A6C34878D82A}">
                    <a16:rowId xmlns:a16="http://schemas.microsoft.com/office/drawing/2014/main" val="162326628"/>
                  </a:ext>
                </a:extLst>
              </a:tr>
              <a:tr h="685935">
                <a:tc>
                  <a:txBody>
                    <a:bodyPr/>
                    <a:lstStyle/>
                    <a:p>
                      <a:r>
                        <a:rPr lang="en-US" sz="1600">
                          <a:latin typeface="Arial" panose="020B0604020202020204" pitchFamily="34" charset="0"/>
                          <a:cs typeface="Arial" panose="020B0604020202020204" pitchFamily="34" charset="0"/>
                        </a:rPr>
                        <a:t>Supplemental Life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Increments of $5,000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Lesser of 5-year salary, or $500,000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$150,000</a:t>
                      </a:r>
                    </a:p>
                  </a:txBody>
                  <a:tcPr/>
                </a:tc>
                <a:tc>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47459896"/>
                  </a:ext>
                </a:extLst>
              </a:tr>
              <a:tr h="685935">
                <a:tc>
                  <a:txBody>
                    <a:bodyPr/>
                    <a:lstStyle/>
                    <a:p>
                      <a:r>
                        <a:rPr lang="en-US" sz="1600" dirty="0">
                          <a:latin typeface="Arial" panose="020B0604020202020204" pitchFamily="34" charset="0"/>
                          <a:cs typeface="Arial" panose="020B0604020202020204" pitchFamily="34" charset="0"/>
                        </a:rPr>
                        <a:t>Supplemental AD&amp;D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Increments of $5,000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Lesser of 5-year salary, or $500,000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Fully guaranteed issue </a:t>
                      </a:r>
                    </a:p>
                  </a:txBody>
                  <a:tcPr/>
                </a:tc>
                <a:tc>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74343194"/>
                  </a:ext>
                </a:extLst>
              </a:tr>
            </a:tbl>
          </a:graphicData>
        </a:graphic>
      </p:graphicFrame>
      <p:sp>
        <p:nvSpPr>
          <p:cNvPr id="2" name="Title 1"/>
          <p:cNvSpPr>
            <a:spLocks noGrp="1"/>
          </p:cNvSpPr>
          <p:nvPr>
            <p:ph type="title"/>
          </p:nvPr>
        </p:nvSpPr>
        <p:spPr>
          <a:xfrm>
            <a:off x="399611" y="12421"/>
            <a:ext cx="11184924" cy="1325563"/>
          </a:xfrm>
        </p:spPr>
        <p:txBody>
          <a:bodyPr>
            <a:normAutofit/>
          </a:bodyPr>
          <a:lstStyle/>
          <a:p>
            <a:r>
              <a:rPr lang="en-US" dirty="0">
                <a:solidFill>
                  <a:srgbClr val="0079C1"/>
                </a:solidFill>
              </a:rPr>
              <a:t>Increasing your life insurance protection</a:t>
            </a:r>
          </a:p>
        </p:txBody>
      </p:sp>
      <p:sp>
        <p:nvSpPr>
          <p:cNvPr id="4" name="Title 7"/>
          <p:cNvSpPr txBox="1">
            <a:spLocks/>
          </p:cNvSpPr>
          <p:nvPr/>
        </p:nvSpPr>
        <p:spPr>
          <a:xfrm>
            <a:off x="503238" y="1169348"/>
            <a:ext cx="10069512" cy="6259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rgbClr val="0079C1"/>
                </a:solidFill>
                <a:latin typeface="Arial" panose="020B0604020202020204" pitchFamily="34" charset="0"/>
                <a:ea typeface="+mj-ea"/>
                <a:cs typeface="Arial" panose="020B0604020202020204" pitchFamily="34" charset="0"/>
              </a:defRPr>
            </a:lvl1pPr>
          </a:lstStyle>
          <a:p>
            <a:r>
              <a:rPr lang="en-US" sz="2800" baseline="30000" dirty="0"/>
              <a:t>Open Enrollment Opportunity this year!</a:t>
            </a:r>
          </a:p>
        </p:txBody>
      </p:sp>
      <p:pic>
        <p:nvPicPr>
          <p:cNvPr id="9" name="Graphic 8" descr="Checkmark">
            <a:extLst>
              <a:ext uri="{FF2B5EF4-FFF2-40B4-BE49-F238E27FC236}">
                <a16:creationId xmlns:a16="http://schemas.microsoft.com/office/drawing/2014/main" id="{24C72E8E-B138-41C9-83BC-2CE8C76B5F4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053717" y="3059260"/>
            <a:ext cx="369742" cy="369740"/>
          </a:xfrm>
          <a:prstGeom prst="rect">
            <a:avLst/>
          </a:prstGeom>
        </p:spPr>
      </p:pic>
      <p:sp>
        <p:nvSpPr>
          <p:cNvPr id="3" name="Content Placeholder 2">
            <a:extLst>
              <a:ext uri="{FF2B5EF4-FFF2-40B4-BE49-F238E27FC236}">
                <a16:creationId xmlns:a16="http://schemas.microsoft.com/office/drawing/2014/main" id="{7EC3AB16-6DE4-EA94-2962-F89C80406FD5}"/>
              </a:ext>
            </a:extLst>
          </p:cNvPr>
          <p:cNvSpPr txBox="1">
            <a:spLocks/>
          </p:cNvSpPr>
          <p:nvPr/>
        </p:nvSpPr>
        <p:spPr>
          <a:xfrm>
            <a:off x="503238" y="4936697"/>
            <a:ext cx="3636143" cy="1040412"/>
          </a:xfrm>
          <a:prstGeom prst="roundRect">
            <a:avLst>
              <a:gd name="adj" fmla="val 0"/>
            </a:avLst>
          </a:prstGeom>
          <a:solidFill>
            <a:schemeClr val="bg1">
              <a:lumMod val="9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600" b="1" dirty="0">
                <a:solidFill>
                  <a:schemeClr val="tx2"/>
                </a:solidFill>
                <a:latin typeface="Arial" panose="020B0604020202020204" pitchFamily="34" charset="0"/>
              </a:rPr>
              <a:t>Age Reduction: </a:t>
            </a:r>
          </a:p>
          <a:p>
            <a:pPr lvl="1"/>
            <a:r>
              <a:rPr lang="en-US" sz="1600" dirty="0">
                <a:solidFill>
                  <a:schemeClr val="tx2"/>
                </a:solidFill>
                <a:latin typeface="Arial" panose="020B0604020202020204" pitchFamily="34" charset="0"/>
              </a:rPr>
              <a:t>Reduced to 65% at age 70</a:t>
            </a:r>
          </a:p>
          <a:p>
            <a:pPr lvl="1"/>
            <a:r>
              <a:rPr lang="en-US" sz="1600" dirty="0">
                <a:solidFill>
                  <a:schemeClr val="tx2"/>
                </a:solidFill>
                <a:latin typeface="Arial" panose="020B0604020202020204" pitchFamily="34" charset="0"/>
              </a:rPr>
              <a:t>Reduced to 50% at age 75</a:t>
            </a:r>
          </a:p>
        </p:txBody>
      </p:sp>
      <p:sp>
        <p:nvSpPr>
          <p:cNvPr id="5" name="Content Placeholder 2">
            <a:extLst>
              <a:ext uri="{FF2B5EF4-FFF2-40B4-BE49-F238E27FC236}">
                <a16:creationId xmlns:a16="http://schemas.microsoft.com/office/drawing/2014/main" id="{247AE49D-5BD1-385D-562C-A83EF84F8352}"/>
              </a:ext>
            </a:extLst>
          </p:cNvPr>
          <p:cNvSpPr txBox="1">
            <a:spLocks/>
          </p:cNvSpPr>
          <p:nvPr/>
        </p:nvSpPr>
        <p:spPr>
          <a:xfrm>
            <a:off x="8052621" y="5059299"/>
            <a:ext cx="3636143" cy="795208"/>
          </a:xfrm>
          <a:prstGeom prst="roundRect">
            <a:avLst>
              <a:gd name="adj" fmla="val 0"/>
            </a:avLst>
          </a:prstGeom>
          <a:solidFill>
            <a:schemeClr val="bg1">
              <a:lumMod val="95000"/>
            </a:schemeClr>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400" dirty="0">
                <a:solidFill>
                  <a:schemeClr val="tx2">
                    <a:lumMod val="75000"/>
                  </a:schemeClr>
                </a:solidFill>
                <a:latin typeface="Arial" panose="020B0604020202020204" pitchFamily="34" charset="0"/>
              </a:rPr>
              <a:t>Archway employees have a different plan design. Please see HR or enrollment guide for details</a:t>
            </a:r>
          </a:p>
          <a:p>
            <a:r>
              <a:rPr lang="en-US" sz="1400" dirty="0">
                <a:solidFill>
                  <a:schemeClr val="tx2">
                    <a:lumMod val="75000"/>
                  </a:schemeClr>
                </a:solidFill>
              </a:rPr>
              <a:t>Open enrollment does not apply to employees who were previously denied coverage</a:t>
            </a:r>
          </a:p>
          <a:p>
            <a:endParaRPr lang="en-US" sz="1400" dirty="0">
              <a:solidFill>
                <a:schemeClr val="tx2"/>
              </a:solidFill>
              <a:latin typeface="Arial" panose="020B0604020202020204" pitchFamily="34" charset="0"/>
            </a:endParaRPr>
          </a:p>
        </p:txBody>
      </p:sp>
    </p:spTree>
    <p:extLst>
      <p:ext uri="{BB962C8B-B14F-4D97-AF65-F5344CB8AC3E}">
        <p14:creationId xmlns:p14="http://schemas.microsoft.com/office/powerpoint/2010/main" val="3123627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611" y="288156"/>
            <a:ext cx="11184924" cy="1325563"/>
          </a:xfrm>
        </p:spPr>
        <p:txBody>
          <a:bodyPr>
            <a:normAutofit/>
          </a:bodyPr>
          <a:lstStyle/>
          <a:p>
            <a:r>
              <a:rPr lang="en-US" dirty="0">
                <a:solidFill>
                  <a:srgbClr val="0079C1"/>
                </a:solidFill>
              </a:rPr>
              <a:t>Benefits for your Family</a:t>
            </a:r>
          </a:p>
        </p:txBody>
      </p:sp>
      <p:graphicFrame>
        <p:nvGraphicFramePr>
          <p:cNvPr id="9" name="Table 12">
            <a:extLst>
              <a:ext uri="{FF2B5EF4-FFF2-40B4-BE49-F238E27FC236}">
                <a16:creationId xmlns:a16="http://schemas.microsoft.com/office/drawing/2014/main" id="{CBBA6B58-5384-403E-B40A-7FBC6C601E1F}"/>
              </a:ext>
            </a:extLst>
          </p:cNvPr>
          <p:cNvGraphicFramePr>
            <a:graphicFrameLocks noGrp="1"/>
          </p:cNvGraphicFramePr>
          <p:nvPr>
            <p:ph sz="half" idx="1"/>
          </p:nvPr>
        </p:nvGraphicFramePr>
        <p:xfrm>
          <a:off x="320842" y="1327916"/>
          <a:ext cx="11550315" cy="2366467"/>
        </p:xfrm>
        <a:graphic>
          <a:graphicData uri="http://schemas.openxmlformats.org/drawingml/2006/table">
            <a:tbl>
              <a:tblPr firstRow="1" bandRow="1">
                <a:tableStyleId>{5C22544A-7EE6-4342-B048-85BDC9FD1C3A}</a:tableStyleId>
              </a:tblPr>
              <a:tblGrid>
                <a:gridCol w="1642012">
                  <a:extLst>
                    <a:ext uri="{9D8B030D-6E8A-4147-A177-3AD203B41FA5}">
                      <a16:colId xmlns:a16="http://schemas.microsoft.com/office/drawing/2014/main" val="1240118094"/>
                    </a:ext>
                  </a:extLst>
                </a:gridCol>
                <a:gridCol w="1771650">
                  <a:extLst>
                    <a:ext uri="{9D8B030D-6E8A-4147-A177-3AD203B41FA5}">
                      <a16:colId xmlns:a16="http://schemas.microsoft.com/office/drawing/2014/main" val="1742445742"/>
                    </a:ext>
                  </a:extLst>
                </a:gridCol>
                <a:gridCol w="2724150">
                  <a:extLst>
                    <a:ext uri="{9D8B030D-6E8A-4147-A177-3AD203B41FA5}">
                      <a16:colId xmlns:a16="http://schemas.microsoft.com/office/drawing/2014/main" val="2787381855"/>
                    </a:ext>
                  </a:extLst>
                </a:gridCol>
                <a:gridCol w="2505075">
                  <a:extLst>
                    <a:ext uri="{9D8B030D-6E8A-4147-A177-3AD203B41FA5}">
                      <a16:colId xmlns:a16="http://schemas.microsoft.com/office/drawing/2014/main" val="582224370"/>
                    </a:ext>
                  </a:extLst>
                </a:gridCol>
                <a:gridCol w="2907428">
                  <a:extLst>
                    <a:ext uri="{9D8B030D-6E8A-4147-A177-3AD203B41FA5}">
                      <a16:colId xmlns:a16="http://schemas.microsoft.com/office/drawing/2014/main" val="273032197"/>
                    </a:ext>
                  </a:extLst>
                </a:gridCol>
              </a:tblGrid>
              <a:tr h="613732">
                <a:tc>
                  <a:txBody>
                    <a:bodyPr/>
                    <a:lstStyle/>
                    <a:p>
                      <a:r>
                        <a:rPr lang="en-US" sz="1600" dirty="0">
                          <a:latin typeface="Arial" panose="020B0604020202020204" pitchFamily="34" charset="0"/>
                          <a:cs typeface="Arial" panose="020B0604020202020204" pitchFamily="34" charset="0"/>
                        </a:rPr>
                        <a:t>Spouse</a:t>
                      </a:r>
                    </a:p>
                  </a:txBody>
                  <a:tcPr/>
                </a:tc>
                <a:tc>
                  <a:txBody>
                    <a:bodyPr/>
                    <a:lstStyle/>
                    <a:p>
                      <a:r>
                        <a:rPr lang="en-US" sz="1600">
                          <a:latin typeface="Arial" panose="020B0604020202020204" pitchFamily="34" charset="0"/>
                          <a:cs typeface="Arial" panose="020B0604020202020204" pitchFamily="34" charset="0"/>
                        </a:rPr>
                        <a:t>Benefit Amounts</a:t>
                      </a:r>
                    </a:p>
                  </a:txBody>
                  <a:tcPr/>
                </a:tc>
                <a:tc>
                  <a:txBody>
                    <a:bodyPr/>
                    <a:lstStyle/>
                    <a:p>
                      <a:r>
                        <a:rPr lang="en-US" sz="1600">
                          <a:latin typeface="Arial" panose="020B0604020202020204" pitchFamily="34" charset="0"/>
                          <a:cs typeface="Arial" panose="020B0604020202020204" pitchFamily="34" charset="0"/>
                        </a:rPr>
                        <a:t>Maximum Benefit Amount</a:t>
                      </a:r>
                    </a:p>
                  </a:txBody>
                  <a:tcPr/>
                </a:tc>
                <a:tc>
                  <a:txBody>
                    <a:bodyPr/>
                    <a:lstStyle/>
                    <a:p>
                      <a:r>
                        <a:rPr lang="en-US" sz="1600">
                          <a:latin typeface="Arial" panose="020B0604020202020204" pitchFamily="34" charset="0"/>
                          <a:cs typeface="Arial" panose="020B0604020202020204" pitchFamily="34" charset="0"/>
                        </a:rPr>
                        <a:t>Guaranteed Issue Amount</a:t>
                      </a:r>
                    </a:p>
                  </a:txBody>
                  <a:tcPr/>
                </a:tc>
                <a:tc>
                  <a:txBody>
                    <a:bodyPr/>
                    <a:lstStyle/>
                    <a:p>
                      <a:r>
                        <a:rPr lang="en-US" sz="1600" dirty="0">
                          <a:latin typeface="Arial" panose="020B0604020202020204" pitchFamily="34" charset="0"/>
                          <a:cs typeface="Arial" panose="020B0604020202020204" pitchFamily="34" charset="0"/>
                        </a:rPr>
                        <a:t>Option to keep benefits if you leave the company</a:t>
                      </a:r>
                    </a:p>
                  </a:txBody>
                  <a:tcPr/>
                </a:tc>
                <a:extLst>
                  <a:ext uri="{0D108BD9-81ED-4DB2-BD59-A6C34878D82A}">
                    <a16:rowId xmlns:a16="http://schemas.microsoft.com/office/drawing/2014/main" val="162326628"/>
                  </a:ext>
                </a:extLst>
              </a:tr>
              <a:tr h="685935">
                <a:tc>
                  <a:txBody>
                    <a:bodyPr/>
                    <a:lstStyle/>
                    <a:p>
                      <a:r>
                        <a:rPr lang="en-US" sz="1600" dirty="0">
                          <a:latin typeface="Arial" panose="020B0604020202020204" pitchFamily="34" charset="0"/>
                          <a:cs typeface="Arial" panose="020B0604020202020204" pitchFamily="34" charset="0"/>
                        </a:rPr>
                        <a:t>Spouse Supplemental Life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Increments of $5,000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Lesser of 100% of employee life benefit or  $250,000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$50,000</a:t>
                      </a: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47459896"/>
                  </a:ext>
                </a:extLst>
              </a:tr>
              <a:tr h="685935">
                <a:tc>
                  <a:txBody>
                    <a:bodyPr/>
                    <a:lstStyle/>
                    <a:p>
                      <a:r>
                        <a:rPr lang="en-US" sz="1600" dirty="0">
                          <a:latin typeface="Arial" panose="020B0604020202020204" pitchFamily="34" charset="0"/>
                          <a:cs typeface="Arial" panose="020B0604020202020204" pitchFamily="34" charset="0"/>
                        </a:rPr>
                        <a:t>Supplemental AD&amp;D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Increments of $5,000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$250,000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$50,000</a:t>
                      </a:r>
                    </a:p>
                  </a:txBody>
                  <a:tcPr/>
                </a:tc>
                <a:tc>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74343194"/>
                  </a:ext>
                </a:extLst>
              </a:tr>
            </a:tbl>
          </a:graphicData>
        </a:graphic>
      </p:graphicFrame>
      <p:pic>
        <p:nvPicPr>
          <p:cNvPr id="10" name="Graphic 9" descr="Checkmark">
            <a:extLst>
              <a:ext uri="{FF2B5EF4-FFF2-40B4-BE49-F238E27FC236}">
                <a16:creationId xmlns:a16="http://schemas.microsoft.com/office/drawing/2014/main" id="{DAB7777B-B2D5-49E5-BFDD-573CB4596F2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161872" y="2626482"/>
            <a:ext cx="369742" cy="369740"/>
          </a:xfrm>
          <a:prstGeom prst="rect">
            <a:avLst/>
          </a:prstGeom>
        </p:spPr>
      </p:pic>
      <p:sp>
        <p:nvSpPr>
          <p:cNvPr id="4" name="TextBox 3">
            <a:extLst>
              <a:ext uri="{FF2B5EF4-FFF2-40B4-BE49-F238E27FC236}">
                <a16:creationId xmlns:a16="http://schemas.microsoft.com/office/drawing/2014/main" id="{4381BBB2-1884-2DCB-E7E4-3E5F48806196}"/>
              </a:ext>
            </a:extLst>
          </p:cNvPr>
          <p:cNvSpPr txBox="1"/>
          <p:nvPr/>
        </p:nvSpPr>
        <p:spPr>
          <a:xfrm>
            <a:off x="518143" y="5729737"/>
            <a:ext cx="886292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Spouse rates and age Reduction based on the Spouse’s age: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Reduced to 65% at age 70</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Reduced to 50% at age 75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 name="Table 12">
            <a:extLst>
              <a:ext uri="{FF2B5EF4-FFF2-40B4-BE49-F238E27FC236}">
                <a16:creationId xmlns:a16="http://schemas.microsoft.com/office/drawing/2014/main" id="{025433EE-8B38-D4F7-A521-9AE093D4C38A}"/>
              </a:ext>
            </a:extLst>
          </p:cNvPr>
          <p:cNvGraphicFramePr>
            <a:graphicFrameLocks/>
          </p:cNvGraphicFramePr>
          <p:nvPr/>
        </p:nvGraphicFramePr>
        <p:xfrm>
          <a:off x="320841" y="3694383"/>
          <a:ext cx="11550315" cy="1985602"/>
        </p:xfrm>
        <a:graphic>
          <a:graphicData uri="http://schemas.openxmlformats.org/drawingml/2006/table">
            <a:tbl>
              <a:tblPr firstRow="1" bandRow="1">
                <a:tableStyleId>{5C22544A-7EE6-4342-B048-85BDC9FD1C3A}</a:tableStyleId>
              </a:tblPr>
              <a:tblGrid>
                <a:gridCol w="1632487">
                  <a:extLst>
                    <a:ext uri="{9D8B030D-6E8A-4147-A177-3AD203B41FA5}">
                      <a16:colId xmlns:a16="http://schemas.microsoft.com/office/drawing/2014/main" val="1240118094"/>
                    </a:ext>
                  </a:extLst>
                </a:gridCol>
                <a:gridCol w="1781175">
                  <a:extLst>
                    <a:ext uri="{9D8B030D-6E8A-4147-A177-3AD203B41FA5}">
                      <a16:colId xmlns:a16="http://schemas.microsoft.com/office/drawing/2014/main" val="1742445742"/>
                    </a:ext>
                  </a:extLst>
                </a:gridCol>
                <a:gridCol w="2724150">
                  <a:extLst>
                    <a:ext uri="{9D8B030D-6E8A-4147-A177-3AD203B41FA5}">
                      <a16:colId xmlns:a16="http://schemas.microsoft.com/office/drawing/2014/main" val="2787381855"/>
                    </a:ext>
                  </a:extLst>
                </a:gridCol>
                <a:gridCol w="2505075">
                  <a:extLst>
                    <a:ext uri="{9D8B030D-6E8A-4147-A177-3AD203B41FA5}">
                      <a16:colId xmlns:a16="http://schemas.microsoft.com/office/drawing/2014/main" val="582224370"/>
                    </a:ext>
                  </a:extLst>
                </a:gridCol>
                <a:gridCol w="2907428">
                  <a:extLst>
                    <a:ext uri="{9D8B030D-6E8A-4147-A177-3AD203B41FA5}">
                      <a16:colId xmlns:a16="http://schemas.microsoft.com/office/drawing/2014/main" val="273032197"/>
                    </a:ext>
                  </a:extLst>
                </a:gridCol>
              </a:tblGrid>
              <a:tr h="613732">
                <a:tc>
                  <a:txBody>
                    <a:bodyPr/>
                    <a:lstStyle/>
                    <a:p>
                      <a:r>
                        <a:rPr lang="en-US" sz="1600" dirty="0">
                          <a:latin typeface="Arial" panose="020B0604020202020204" pitchFamily="34" charset="0"/>
                          <a:cs typeface="Arial" panose="020B0604020202020204" pitchFamily="34" charset="0"/>
                        </a:rPr>
                        <a:t>Child(ren)</a:t>
                      </a:r>
                    </a:p>
                  </a:txBody>
                  <a:tcPr/>
                </a:tc>
                <a:tc>
                  <a:txBody>
                    <a:bodyPr/>
                    <a:lstStyle/>
                    <a:p>
                      <a:r>
                        <a:rPr lang="en-US" sz="1600">
                          <a:latin typeface="Arial" panose="020B0604020202020204" pitchFamily="34" charset="0"/>
                          <a:cs typeface="Arial" panose="020B0604020202020204" pitchFamily="34" charset="0"/>
                        </a:rPr>
                        <a:t>Benefit Amounts</a:t>
                      </a:r>
                    </a:p>
                  </a:txBody>
                  <a:tcPr/>
                </a:tc>
                <a:tc>
                  <a:txBody>
                    <a:bodyPr/>
                    <a:lstStyle/>
                    <a:p>
                      <a:r>
                        <a:rPr lang="en-US" sz="1600">
                          <a:latin typeface="Arial" panose="020B0604020202020204" pitchFamily="34" charset="0"/>
                          <a:cs typeface="Arial" panose="020B0604020202020204" pitchFamily="34" charset="0"/>
                        </a:rPr>
                        <a:t>Maximum Benefit Amount</a:t>
                      </a:r>
                    </a:p>
                  </a:txBody>
                  <a:tcPr/>
                </a:tc>
                <a:tc>
                  <a:txBody>
                    <a:bodyPr/>
                    <a:lstStyle/>
                    <a:p>
                      <a:r>
                        <a:rPr lang="en-US" sz="1600">
                          <a:latin typeface="Arial" panose="020B0604020202020204" pitchFamily="34" charset="0"/>
                          <a:cs typeface="Arial" panose="020B0604020202020204" pitchFamily="34" charset="0"/>
                        </a:rPr>
                        <a:t>Guaranteed Issue Amount</a:t>
                      </a:r>
                    </a:p>
                  </a:txBody>
                  <a:tcPr/>
                </a:tc>
                <a:tc>
                  <a:txBody>
                    <a:bodyPr/>
                    <a:lstStyle/>
                    <a:p>
                      <a:r>
                        <a:rPr lang="en-US" sz="1600" dirty="0">
                          <a:latin typeface="Arial" panose="020B0604020202020204" pitchFamily="34" charset="0"/>
                          <a:cs typeface="Arial" panose="020B0604020202020204" pitchFamily="34" charset="0"/>
                        </a:rPr>
                        <a:t>Option to keep benefits if you leave the company</a:t>
                      </a:r>
                    </a:p>
                  </a:txBody>
                  <a:tcPr/>
                </a:tc>
                <a:extLst>
                  <a:ext uri="{0D108BD9-81ED-4DB2-BD59-A6C34878D82A}">
                    <a16:rowId xmlns:a16="http://schemas.microsoft.com/office/drawing/2014/main" val="162326628"/>
                  </a:ext>
                </a:extLst>
              </a:tr>
              <a:tr h="685935">
                <a:tc>
                  <a:txBody>
                    <a:bodyPr/>
                    <a:lstStyle/>
                    <a:p>
                      <a:r>
                        <a:rPr lang="en-US" sz="1600" dirty="0">
                          <a:latin typeface="Arial" panose="020B0604020202020204" pitchFamily="34" charset="0"/>
                          <a:cs typeface="Arial" panose="020B0604020202020204" pitchFamily="34" charset="0"/>
                        </a:rPr>
                        <a:t>Supplemental Life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$10,000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$10,000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$10,000</a:t>
                      </a:r>
                    </a:p>
                  </a:txBody>
                  <a:tcPr/>
                </a:tc>
                <a:tc>
                  <a:txBody>
                    <a:bodyPr/>
                    <a:lstStyle/>
                    <a:p>
                      <a:endParaRPr lang="en-US" sz="16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47459896"/>
                  </a:ext>
                </a:extLst>
              </a:tr>
              <a:tr h="685935">
                <a:tc>
                  <a:txBody>
                    <a:bodyPr/>
                    <a:lstStyle/>
                    <a:p>
                      <a:r>
                        <a:rPr lang="en-US" sz="1600" dirty="0">
                          <a:latin typeface="Arial" panose="020B0604020202020204" pitchFamily="34" charset="0"/>
                          <a:cs typeface="Arial" panose="020B0604020202020204" pitchFamily="34" charset="0"/>
                        </a:rPr>
                        <a:t>Supplemental AD&amp;D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$10,000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$10,000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$10,000</a:t>
                      </a:r>
                    </a:p>
                  </a:txBody>
                  <a:tcPr/>
                </a:tc>
                <a:tc>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74343194"/>
                  </a:ext>
                </a:extLst>
              </a:tr>
            </a:tbl>
          </a:graphicData>
        </a:graphic>
      </p:graphicFrame>
      <p:sp>
        <p:nvSpPr>
          <p:cNvPr id="5" name="Title 7">
            <a:extLst>
              <a:ext uri="{FF2B5EF4-FFF2-40B4-BE49-F238E27FC236}">
                <a16:creationId xmlns:a16="http://schemas.microsoft.com/office/drawing/2014/main" id="{374C61C2-4000-6EC3-8ADA-5EC6054E0E1B}"/>
              </a:ext>
            </a:extLst>
          </p:cNvPr>
          <p:cNvSpPr txBox="1">
            <a:spLocks/>
          </p:cNvSpPr>
          <p:nvPr/>
        </p:nvSpPr>
        <p:spPr>
          <a:xfrm>
            <a:off x="7303837" y="5893313"/>
            <a:ext cx="4567319" cy="335074"/>
          </a:xfrm>
          <a:prstGeom prst="rect">
            <a:avLst/>
          </a:prstGeom>
          <a:solidFill>
            <a:schemeClr val="tx2">
              <a:lumMod val="20000"/>
              <a:lumOff val="80000"/>
            </a:schemeClr>
          </a:solidFill>
          <a:ln>
            <a:solidFill>
              <a:schemeClr val="accent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a:solidFill>
                  <a:srgbClr val="0079C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44546A"/>
                </a:solidFill>
                <a:effectLst/>
                <a:uLnTx/>
                <a:uFillTx/>
                <a:latin typeface="Arial" panose="020B0604020202020204" pitchFamily="34" charset="0"/>
                <a:ea typeface="+mj-ea"/>
                <a:cs typeface="Arial" panose="020B0604020202020204" pitchFamily="34" charset="0"/>
              </a:rPr>
              <a:t>*Archway employees have a different plan design</a:t>
            </a:r>
          </a:p>
        </p:txBody>
      </p:sp>
    </p:spTree>
    <p:extLst>
      <p:ext uri="{BB962C8B-B14F-4D97-AF65-F5344CB8AC3E}">
        <p14:creationId xmlns:p14="http://schemas.microsoft.com/office/powerpoint/2010/main" val="720730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F5A6C2-F8E3-4E73-A290-5D039BBCFFC9}"/>
              </a:ext>
            </a:extLst>
          </p:cNvPr>
          <p:cNvSpPr>
            <a:spLocks noGrp="1"/>
          </p:cNvSpPr>
          <p:nvPr>
            <p:ph type="title"/>
          </p:nvPr>
        </p:nvSpPr>
        <p:spPr>
          <a:xfrm>
            <a:off x="415748" y="4193782"/>
            <a:ext cx="10855239" cy="924712"/>
          </a:xfrm>
        </p:spPr>
        <p:txBody>
          <a:bodyPr>
            <a:normAutofit/>
          </a:bodyPr>
          <a:lstStyle/>
          <a:p>
            <a:r>
              <a:rPr lang="en-US" sz="4000" dirty="0">
                <a:solidFill>
                  <a:srgbClr val="0079C1"/>
                </a:solidFill>
              </a:rPr>
              <a:t>Group Disability Insurance</a:t>
            </a:r>
          </a:p>
        </p:txBody>
      </p:sp>
      <p:pic>
        <p:nvPicPr>
          <p:cNvPr id="13" name="Picture Placeholder 12" descr="A person standing in front of a mountain&#10;&#10;Description automatically generated">
            <a:extLst>
              <a:ext uri="{FF2B5EF4-FFF2-40B4-BE49-F238E27FC236}">
                <a16:creationId xmlns:a16="http://schemas.microsoft.com/office/drawing/2014/main" id="{C811A46A-2D63-4907-A198-D7C88A943250}"/>
              </a:ext>
            </a:extLst>
          </p:cNvPr>
          <p:cNvPicPr>
            <a:picLocks noGrp="1" noChangeAspect="1"/>
          </p:cNvPicPr>
          <p:nvPr>
            <p:ph type="pic" sz="quarter" idx="4294967295"/>
          </p:nvPr>
        </p:nvPicPr>
        <p:blipFill rotWithShape="1">
          <a:blip r:embed="rId3"/>
          <a:srcRect t="18315" b="36893"/>
          <a:stretch/>
        </p:blipFill>
        <p:spPr>
          <a:xfrm>
            <a:off x="0" y="86521"/>
            <a:ext cx="12178704" cy="3637753"/>
          </a:xfrm>
        </p:spPr>
      </p:pic>
      <p:sp>
        <p:nvSpPr>
          <p:cNvPr id="12" name="Subtitle 2">
            <a:extLst>
              <a:ext uri="{FF2B5EF4-FFF2-40B4-BE49-F238E27FC236}">
                <a16:creationId xmlns:a16="http://schemas.microsoft.com/office/drawing/2014/main" id="{3BF0A8CC-95AC-4B52-B956-ECB9A1439265}"/>
              </a:ext>
            </a:extLst>
          </p:cNvPr>
          <p:cNvSpPr txBox="1">
            <a:spLocks/>
          </p:cNvSpPr>
          <p:nvPr/>
        </p:nvSpPr>
        <p:spPr>
          <a:xfrm>
            <a:off x="415748" y="5342182"/>
            <a:ext cx="8668189" cy="11012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ts val="2000"/>
              </a:lnSpc>
              <a:spcBef>
                <a:spcPts val="0"/>
              </a:spcBef>
              <a:buNone/>
            </a:pPr>
            <a:r>
              <a:rPr lang="en-US" dirty="0">
                <a:solidFill>
                  <a:srgbClr val="737373"/>
                </a:solidFill>
              </a:rPr>
              <a:t>Protect your most valuable asset: your income</a:t>
            </a:r>
          </a:p>
        </p:txBody>
      </p:sp>
    </p:spTree>
    <p:extLst>
      <p:ext uri="{BB962C8B-B14F-4D97-AF65-F5344CB8AC3E}">
        <p14:creationId xmlns:p14="http://schemas.microsoft.com/office/powerpoint/2010/main" val="3732057265"/>
      </p:ext>
    </p:extLst>
  </p:cSld>
  <p:clrMapOvr>
    <a:masterClrMapping/>
  </p:clrMapOvr>
</p:sld>
</file>

<file path=ppt/theme/theme1.xml><?xml version="1.0" encoding="utf-8"?>
<a:theme xmlns:a="http://schemas.openxmlformats.org/drawingml/2006/main" name="Office Theme">
  <a:themeElements>
    <a:clrScheme name="Custom 1">
      <a:dk1>
        <a:srgbClr val="005A9E"/>
      </a:dk1>
      <a:lt1>
        <a:srgbClr val="FFFFFF"/>
      </a:lt1>
      <a:dk2>
        <a:srgbClr val="737373"/>
      </a:dk2>
      <a:lt2>
        <a:srgbClr val="DADADA"/>
      </a:lt2>
      <a:accent1>
        <a:srgbClr val="007CD6"/>
      </a:accent1>
      <a:accent2>
        <a:srgbClr val="5BBAEB"/>
      </a:accent2>
      <a:accent3>
        <a:srgbClr val="99DDF4"/>
      </a:accent3>
      <a:accent4>
        <a:srgbClr val="5E9B1A"/>
      </a:accent4>
      <a:accent5>
        <a:srgbClr val="8ABE2E"/>
      </a:accent5>
      <a:accent6>
        <a:srgbClr val="FFAF00"/>
      </a:accent6>
      <a:hlink>
        <a:srgbClr val="007CD6"/>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8 Corporate PPT Template_16x9.pptx" id="{16E735A5-1633-4296-A035-34AE69E664D8}" vid="{6F1DD12B-7AB4-4761-9FD9-2B4C5A2579D1}"/>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6362F86-1573-4C96-8CBB-6702553882B7}" vid="{63CA5B75-BB85-400C-9D2D-7D652EFF4B1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005A9E"/>
    </a:dk1>
    <a:lt1>
      <a:srgbClr val="FFFFFF"/>
    </a:lt1>
    <a:dk2>
      <a:srgbClr val="737373"/>
    </a:dk2>
    <a:lt2>
      <a:srgbClr val="DADADA"/>
    </a:lt2>
    <a:accent1>
      <a:srgbClr val="007CD6"/>
    </a:accent1>
    <a:accent2>
      <a:srgbClr val="5BBAEB"/>
    </a:accent2>
    <a:accent3>
      <a:srgbClr val="99DDF4"/>
    </a:accent3>
    <a:accent4>
      <a:srgbClr val="5E9B1A"/>
    </a:accent4>
    <a:accent5>
      <a:srgbClr val="8ABE2E"/>
    </a:accent5>
    <a:accent6>
      <a:srgbClr val="FFAF00"/>
    </a:accent6>
    <a:hlink>
      <a:srgbClr val="007CD6"/>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091480EFC9E1468B65671BA0F3F3C6" ma:contentTypeVersion="36" ma:contentTypeDescription="Create a new document." ma:contentTypeScope="" ma:versionID="bceaeb7a33b1535f6d3367a81836106d">
  <xsd:schema xmlns:xsd="http://www.w3.org/2001/XMLSchema" xmlns:xs="http://www.w3.org/2001/XMLSchema" xmlns:p="http://schemas.microsoft.com/office/2006/metadata/properties" xmlns:ns2="6dfceabe-b1e2-45c7-ae09-b933418fa717" xmlns:ns3="http://schemas.microsoft.com/sharepoint/v4" xmlns:ns4="336cd6ca-6821-49c6-a4c8-830441c0d6d5" targetNamespace="http://schemas.microsoft.com/office/2006/metadata/properties" ma:root="true" ma:fieldsID="82cc5a9fd50add3e7a1cdd692fb82dc1" ns2:_="" ns3:_="" ns4:_="">
    <xsd:import namespace="6dfceabe-b1e2-45c7-ae09-b933418fa717"/>
    <xsd:import namespace="http://schemas.microsoft.com/sharepoint/v4"/>
    <xsd:import namespace="336cd6ca-6821-49c6-a4c8-830441c0d6d5"/>
    <xsd:element name="properties">
      <xsd:complexType>
        <xsd:sequence>
          <xsd:element name="documentManagement">
            <xsd:complexType>
              <xsd:all>
                <xsd:element ref="ns2:Test" minOccurs="0"/>
                <xsd:element ref="ns2:Audience" minOccurs="0"/>
                <xsd:element ref="ns2:Description0" minOccurs="0"/>
                <xsd:element ref="ns2:Category" minOccurs="0"/>
                <xsd:element ref="ns2:Product" minOccurs="0"/>
                <xsd:element ref="ns2:State_x0020_Approvals"/>
                <xsd:element ref="ns2:Format" minOccurs="0"/>
                <xsd:element ref="ns2:Grouplifestage" minOccurs="0"/>
                <xsd:element ref="ns3:IconOverlay" minOccurs="0"/>
                <xsd:element ref="ns2:MediaServiceMetadata" minOccurs="0"/>
                <xsd:element ref="ns2:MediaServiceFastMetadata" minOccurs="0"/>
                <xsd:element ref="ns2:MediaServiceAutoKeyPoints" minOccurs="0"/>
                <xsd:element ref="ns2:MediaServiceKeyPoints" minOccurs="0"/>
                <xsd:element ref="ns2:Language"/>
                <xsd:element ref="ns2:lcf76f155ced4ddcb4097134ff3c332f" minOccurs="0"/>
                <xsd:element ref="ns4:TaxCatchAll" minOccurs="0"/>
                <xsd:element ref="ns2:MediaServiceObjectDetectorVersions" minOccurs="0"/>
                <xsd:element ref="ns2:MediaServiceGenerationTime" minOccurs="0"/>
                <xsd:element ref="ns2:MediaServiceEventHashCode" minOccurs="0"/>
                <xsd:element ref="ns2:MediaServiceOCR" minOccurs="0"/>
                <xsd:element ref="ns4:SharedWithUsers" minOccurs="0"/>
                <xsd:element ref="ns4:SharedWithDetails" minOccurs="0"/>
                <xsd:element ref="ns2:MediaServiceSearchProperties" minOccurs="0"/>
                <xsd:element ref="ns2:MediaServiceDateTake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fceabe-b1e2-45c7-ae09-b933418fa717" elementFormDefault="qualified">
    <xsd:import namespace="http://schemas.microsoft.com/office/2006/documentManagement/types"/>
    <xsd:import namespace="http://schemas.microsoft.com/office/infopath/2007/PartnerControls"/>
    <xsd:element name="Test" ma:index="1" nillable="true" ma:displayName="Title" ma:internalName="Test" ma:readOnly="false">
      <xsd:simpleType>
        <xsd:restriction base="dms:Text">
          <xsd:maxLength value="255"/>
        </xsd:restriction>
      </xsd:simpleType>
    </xsd:element>
    <xsd:element name="Audience" ma:index="2" nillable="true" ma:displayName="Audience" ma:default="Employers" ma:format="Dropdown" ma:internalName="Audience">
      <xsd:simpleType>
        <xsd:restriction base="dms:Choice">
          <xsd:enumeration value="Employers"/>
          <xsd:enumeration value="Employees"/>
          <xsd:enumeration value="Brokers"/>
          <xsd:enumeration value="Brokers/Employers"/>
          <xsd:enumeration value="TPA/Brokers"/>
          <xsd:enumeration value="Tribal Members"/>
          <xsd:enumeration value="General"/>
          <xsd:enumeration value="Internal"/>
        </xsd:restriction>
      </xsd:simpleType>
    </xsd:element>
    <xsd:element name="Description0" ma:index="3" nillable="true" ma:displayName="Description" ma:indexed="true" ma:internalName="Description0" ma:readOnly="false">
      <xsd:simpleType>
        <xsd:restriction base="dms:Text">
          <xsd:maxLength value="255"/>
        </xsd:restriction>
      </xsd:simpleType>
    </xsd:element>
    <xsd:element name="Category" ma:index="4" nillable="true" ma:displayName="Product" ma:default="All benefits division and corporate marketing" ma:internalName="Category">
      <xsd:complexType>
        <xsd:complexContent>
          <xsd:extension base="dms:MultiChoice">
            <xsd:sequence>
              <xsd:element name="Value" maxOccurs="unbounded" minOccurs="0" nillable="true">
                <xsd:simpleType>
                  <xsd:restriction base="dms:Choice">
                    <xsd:enumeration value="All benefits division and corporate marketing"/>
                    <xsd:enumeration value="Workforce benefits"/>
                    <xsd:enumeration value="Data Integrations"/>
                    <xsd:enumeration value="Enrollment Support"/>
                    <xsd:enumeration value="Group life and disability"/>
                    <xsd:enumeration value="Stop loss"/>
                    <xsd:enumeration value="Supplemental health"/>
                    <xsd:enumeration value="GoSymetra (new portal)"/>
                    <xsd:enumeration value="GO/MyGO (legacy portals)"/>
                    <xsd:enumeration value="EOI solutions"/>
                    <xsd:enumeration value="Tech partnerships"/>
                    <xsd:enumeration value="HR platform integrations"/>
                    <xsd:enumeration value="Temporarily unlisted"/>
                  </xsd:restriction>
                </xsd:simpleType>
              </xsd:element>
            </xsd:sequence>
          </xsd:extension>
        </xsd:complexContent>
      </xsd:complexType>
    </xsd:element>
    <xsd:element name="Product" ma:index="5" nillable="true" ma:displayName="Sub-Product" ma:internalName="Product">
      <xsd:complexType>
        <xsd:complexContent>
          <xsd:extension base="dms:MultiChoice">
            <xsd:sequence>
              <xsd:element name="Value" maxOccurs="unbounded" minOccurs="0" nillable="true">
                <xsd:simpleType>
                  <xsd:restriction base="dms:Choice">
                    <xsd:enumeration value="Life and AD&amp;D"/>
                    <xsd:enumeration value="Disability"/>
                    <xsd:enumeration value="Absence management and statutory coverage"/>
                    <xsd:enumeration value="Accident"/>
                    <xsd:enumeration value="Critical Illness"/>
                    <xsd:enumeration value="Hospital indemnity"/>
                    <xsd:enumeration value="MEC-Select"/>
                    <xsd:enumeration value="GapAssist"/>
                    <xsd:enumeration value="Fixed-Payment Insurance"/>
                    <xsd:enumeration value="Symetra Health"/>
                    <xsd:enumeration value="General"/>
                    <xsd:enumeration value="Custom Materials"/>
                    <xsd:enumeration value="Value-add"/>
                  </xsd:restriction>
                </xsd:simpleType>
              </xsd:element>
            </xsd:sequence>
          </xsd:extension>
        </xsd:complexContent>
      </xsd:complexType>
    </xsd:element>
    <xsd:element name="State_x0020_Approvals" ma:index="6" ma:displayName="State usage" ma:format="Dropdown" ma:internalName="State_x0020_Approvals">
      <xsd:simpleType>
        <xsd:restriction base="dms:Text">
          <xsd:maxLength value="255"/>
        </xsd:restriction>
      </xsd:simpleType>
    </xsd:element>
    <xsd:element name="Format" ma:index="7" nillable="true" ma:displayName="Format" ma:format="Dropdown" ma:internalName="Format" ma:readOnly="false">
      <xsd:simpleType>
        <xsd:restriction base="dms:Choice">
          <xsd:enumeration value="Presentation"/>
          <xsd:enumeration value="PDF Only"/>
          <xsd:enumeration value="PDF and Printed"/>
          <xsd:enumeration value="Fillable PDF"/>
          <xsd:enumeration value="Email/Letter Templates"/>
          <xsd:enumeration value="Web Page"/>
          <xsd:enumeration value="Video"/>
        </xsd:restriction>
      </xsd:simpleType>
    </xsd:element>
    <xsd:element name="Grouplifestage" ma:index="8" nillable="true" ma:displayName="Group life stage" ma:format="Dropdown" ma:internalName="Grouplifestage" ma:readOnly="false">
      <xsd:simpleType>
        <xsd:restriction base="dms:Choice">
          <xsd:enumeration value="Pre-sale"/>
          <xsd:enumeration value="Enrollment"/>
          <xsd:enumeration value="In-force"/>
        </xsd:restriction>
      </xsd:simple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anguage" ma:index="21" ma:displayName="Language" ma:default="English" ma:format="RadioButtons" ma:internalName="Language">
      <xsd:simpleType>
        <xsd:restriction base="dms:Choice">
          <xsd:enumeration value="English"/>
          <xsd:enumeration value="Spanish"/>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1bf196e-1251-42ab-a000-78aae88e6c1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element name="MediaServiceOCR" ma:index="28" nillable="true" ma:displayName="Extracted Text" ma:internalName="MediaServiceOCR" ma:readOnly="true">
      <xsd:simpleType>
        <xsd:restriction base="dms:Note">
          <xsd:maxLength value="255"/>
        </xsd:restriction>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ServiceDateTaken" ma:index="32" nillable="true" ma:displayName="MediaServiceDateTaken" ma:hidden="true" ma:indexed="true" ma:internalName="MediaServiceDateTaken" ma:readOnly="true">
      <xsd:simpleType>
        <xsd:restriction base="dms:Text"/>
      </xsd:simpleType>
    </xsd:element>
    <xsd:element name="MediaLengthInSeconds" ma:index="33" nillable="true" ma:displayName="MediaLengthInSeconds" ma:hidden="true" ma:internalName="MediaLengthInSeconds" ma:readOnly="true">
      <xsd:simpleType>
        <xsd:restriction base="dms:Unknown"/>
      </xsd:simpleType>
    </xsd:element>
    <xsd:element name="MediaServiceBillingMetadata" ma:index="3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5" nillable="true" ma:displayName="IconOverlay" ma:hidden="true" ma:internalName="IconOverlay"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6cd6ca-6821-49c6-a4c8-830441c0d6d5"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db861d7b-46c5-43c7-ba61-c04785bcd650}" ma:internalName="TaxCatchAll" ma:showField="CatchAllData" ma:web="336cd6ca-6821-49c6-a4c8-830441c0d6d5">
      <xsd:complexType>
        <xsd:complexContent>
          <xsd:extension base="dms:MultiChoiceLookup">
            <xsd:sequence>
              <xsd:element name="Value" type="dms:Lookup" maxOccurs="unbounded" minOccurs="0" nillable="true"/>
            </xsd:sequence>
          </xsd:extension>
        </xsd:complexContent>
      </xsd:complexType>
    </xsd:element>
    <xsd:element name="SharedWithUsers" ma:index="2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Do Not Use (Old Title Column)"/>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escription0 xmlns="6dfceabe-b1e2-45c7-ae09-b933418fa717">This is a customizable presentation deck for enrollment. Please customize all bracketed fields before using. </Description0>
    <Test xmlns="6dfceabe-b1e2-45c7-ae09-b933418fa717">Workforce Benefits enrollment presentation</Test>
    <Grouplifestage xmlns="6dfceabe-b1e2-45c7-ae09-b933418fa717" xsi:nil="true"/>
    <IconOverlay xmlns="http://schemas.microsoft.com/sharepoint/v4" xsi:nil="true"/>
    <State_x0020_Approvals xmlns="6dfceabe-b1e2-45c7-ae09-b933418fa717">All states except NY</State_x0020_Approvals>
    <Category xmlns="6dfceabe-b1e2-45c7-ae09-b933418fa717">
      <Value>Workforce benefits</Value>
    </Category>
    <Audience xmlns="6dfceabe-b1e2-45c7-ae09-b933418fa717">Employees</Audience>
    <Language xmlns="6dfceabe-b1e2-45c7-ae09-b933418fa717">English</Language>
    <Format xmlns="6dfceabe-b1e2-45c7-ae09-b933418fa717">Presentation</Format>
    <Product xmlns="6dfceabe-b1e2-45c7-ae09-b933418fa717" xsi:nil="true"/>
    <lcf76f155ced4ddcb4097134ff3c332f xmlns="6dfceabe-b1e2-45c7-ae09-b933418fa717">
      <Terms xmlns="http://schemas.microsoft.com/office/infopath/2007/PartnerControls"/>
    </lcf76f155ced4ddcb4097134ff3c332f>
    <TaxCatchAll xmlns="336cd6ca-6821-49c6-a4c8-830441c0d6d5" xsi:nil="true"/>
  </documentManagement>
</p:properties>
</file>

<file path=customXml/item3.xml><?xml version="1.0" encoding="utf-8"?>
<?mso-contentType ?>
<FormTemplates xmlns="http://schemas.microsoft.com/sharepoint/v3/contenttype/forms"/>
</file>

<file path=customXml/itemProps1.xml><?xml version="1.0" encoding="utf-8"?>
<ds:datastoreItem xmlns:ds="http://schemas.openxmlformats.org/officeDocument/2006/customXml" ds:itemID="{A1AAEA8C-2659-4C98-AAF4-2A481E9BEA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fceabe-b1e2-45c7-ae09-b933418fa717"/>
    <ds:schemaRef ds:uri="http://schemas.microsoft.com/sharepoint/v4"/>
    <ds:schemaRef ds:uri="336cd6ca-6821-49c6-a4c8-830441c0d6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787E453-630A-4F95-95EA-96ED0B030AF2}">
  <ds:schemaRefs>
    <ds:schemaRef ds:uri="http://schemas.microsoft.com/office/2006/documentManagement/types"/>
    <ds:schemaRef ds:uri="http://purl.org/dc/dcmitype/"/>
    <ds:schemaRef ds:uri="http://schemas.microsoft.com/office/2006/metadata/properties"/>
    <ds:schemaRef ds:uri="http://purl.org/dc/elements/1.1/"/>
    <ds:schemaRef ds:uri="http://www.w3.org/XML/1998/namespace"/>
    <ds:schemaRef ds:uri="336cd6ca-6821-49c6-a4c8-830441c0d6d5"/>
    <ds:schemaRef ds:uri="6dfceabe-b1e2-45c7-ae09-b933418fa717"/>
    <ds:schemaRef ds:uri="http://schemas.microsoft.com/office/infopath/2007/PartnerControls"/>
    <ds:schemaRef ds:uri="http://purl.org/dc/terms/"/>
    <ds:schemaRef ds:uri="http://schemas.microsoft.com/sharepoint/v4"/>
    <ds:schemaRef ds:uri="http://schemas.openxmlformats.org/package/2006/metadata/core-properties"/>
  </ds:schemaRefs>
</ds:datastoreItem>
</file>

<file path=customXml/itemProps3.xml><?xml version="1.0" encoding="utf-8"?>
<ds:datastoreItem xmlns:ds="http://schemas.openxmlformats.org/officeDocument/2006/customXml" ds:itemID="{CC41C3DA-4E4B-49DF-B63F-CAD0E23B3F2E}">
  <ds:schemaRefs>
    <ds:schemaRef ds:uri="http://schemas.microsoft.com/sharepoint/v3/contenttype/forms"/>
  </ds:schemaRefs>
</ds:datastoreItem>
</file>

<file path=docMetadata/LabelInfo.xml><?xml version="1.0" encoding="utf-8"?>
<clbl:labelList xmlns:clbl="http://schemas.microsoft.com/office/2020/mipLabelMetadata">
  <clbl:label id="{07d9e91f-c798-431b-934e-8f37f54c1b4d}" enabled="1" method="Privileged" siteId="{65b361c7-2cab-4cd6-b61f-1a71705724e8}" contentBits="0" removed="0"/>
</clbl:labelList>
</file>

<file path=docProps/app.xml><?xml version="1.0" encoding="utf-8"?>
<Properties xmlns="http://schemas.openxmlformats.org/officeDocument/2006/extended-properties" xmlns:vt="http://schemas.openxmlformats.org/officeDocument/2006/docPropsVTypes">
  <Template/>
  <TotalTime>5188</TotalTime>
  <Words>3768</Words>
  <Application>Microsoft Office PowerPoint</Application>
  <PresentationFormat>Widescreen</PresentationFormat>
  <Paragraphs>471</Paragraphs>
  <Slides>30</Slides>
  <Notes>29</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30</vt:i4>
      </vt:variant>
    </vt:vector>
  </HeadingPairs>
  <TitlesOfParts>
    <vt:vector size="45" baseType="lpstr">
      <vt:lpstr>Courier</vt:lpstr>
      <vt:lpstr>ＭＳ Ｐゴシック</vt:lpstr>
      <vt:lpstr>ProximaNova-Regular</vt:lpstr>
      <vt:lpstr>Arial Narrow</vt:lpstr>
      <vt:lpstr>Gotham-Bold</vt:lpstr>
      <vt:lpstr>Calibre Regular</vt:lpstr>
      <vt:lpstr>Wingdings</vt:lpstr>
      <vt:lpstr>Calibri</vt:lpstr>
      <vt:lpstr>Calibre Semibold</vt:lpstr>
      <vt:lpstr>Gotham-Book</vt:lpstr>
      <vt:lpstr>arial</vt:lpstr>
      <vt:lpstr>arial</vt:lpstr>
      <vt:lpstr>Office Theme</vt:lpstr>
      <vt:lpstr>1_Office Theme</vt:lpstr>
      <vt:lpstr>3_Office Theme</vt:lpstr>
      <vt:lpstr>Important information about your new benefits plan</vt:lpstr>
      <vt:lpstr>Let’s talk about your benefits</vt:lpstr>
      <vt:lpstr>Why enroll at work?</vt:lpstr>
      <vt:lpstr>Group Life Insurance</vt:lpstr>
      <vt:lpstr>Protection for your family’s financial future</vt:lpstr>
      <vt:lpstr>Basic group life and AD&amp;D insurance</vt:lpstr>
      <vt:lpstr>Increasing your life insurance protection</vt:lpstr>
      <vt:lpstr>Benefits for your Family</vt:lpstr>
      <vt:lpstr>Group Disability Insurance</vt:lpstr>
      <vt:lpstr>Disability is more common than you might think</vt:lpstr>
      <vt:lpstr>Disability insurance</vt:lpstr>
      <vt:lpstr>Build a financial safety net for the unexpected</vt:lpstr>
      <vt:lpstr>Lower the cost of your hospital stay</vt:lpstr>
      <vt:lpstr>What is hospital indemnity insurance?</vt:lpstr>
      <vt:lpstr>Plan Details</vt:lpstr>
      <vt:lpstr>How hospital indemnity insurance helped Kyle</vt:lpstr>
      <vt:lpstr>Critical Illness Insurance</vt:lpstr>
      <vt:lpstr>Can you afford a serious illness?</vt:lpstr>
      <vt:lpstr>PowerPoint Presentation</vt:lpstr>
      <vt:lpstr>Core coverage</vt:lpstr>
      <vt:lpstr>PowerPoint Presentation</vt:lpstr>
      <vt:lpstr>How Critical Illness Insurance Helped Kristen</vt:lpstr>
      <vt:lpstr>Help when the unexpected happens</vt:lpstr>
      <vt:lpstr>Accident Plan</vt:lpstr>
      <vt:lpstr>Accident Plan</vt:lpstr>
      <vt:lpstr>How Accident Insurance Helped Mike </vt:lpstr>
      <vt:lpstr>Simple claims process</vt:lpstr>
      <vt:lpstr>Claims service at your fingertips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Horne</dc:creator>
  <cp:lastModifiedBy>Emily Carr</cp:lastModifiedBy>
  <cp:revision>72</cp:revision>
  <dcterms:created xsi:type="dcterms:W3CDTF">2021-06-17T21:39:48Z</dcterms:created>
  <dcterms:modified xsi:type="dcterms:W3CDTF">2026-05-04T15:59:37Z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0x010100D6091480EFC9E1468B65671BA0F3F3C6</vt:lpwstr>
  </property>
  <property fmtid="{D5CDD505-2E9C-101B-9397-08002B2CF9AE}" pid="3" name="MediaServiceImageTags">
    <vt:lpwstr/>
  </property>
  <property fmtid="{D5CDD505-2E9C-101B-9397-08002B2CF9AE}" pid="4" name="Most Used">
    <vt:lpwstr>&lt;blank&gt;</vt:lpwstr>
  </property>
</Properties>
</file>